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208"/>
  </p:normalViewPr>
  <p:slideViewPr>
    <p:cSldViewPr snapToGrid="0" snapToObjects="1">
      <p:cViewPr varScale="1">
        <p:scale>
          <a:sx n="90" d="100"/>
          <a:sy n="90" d="100"/>
        </p:scale>
        <p:origin x="232" y="9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A3B7AA-6A13-48CD-BE35-BF8DC9FA778C}"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2E520E1-5CB0-4565-B19E-CEF6F688E8C1}">
      <dgm:prSet custT="1"/>
      <dgm:spPr/>
      <dgm:t>
        <a:bodyPr/>
        <a:lstStyle/>
        <a:p>
          <a:r>
            <a:rPr lang="en-US" sz="1400" dirty="0"/>
            <a:t>How can art educators use the adaptability of art education to create online college studio art classes without sacrificing learning outcomes?</a:t>
          </a:r>
        </a:p>
      </dgm:t>
    </dgm:pt>
    <dgm:pt modelId="{3DCDDAEB-3266-4565-A219-D222E3F3617D}" type="parTrans" cxnId="{D7B97CE6-41C3-42DD-9036-9625F25835C7}">
      <dgm:prSet/>
      <dgm:spPr/>
      <dgm:t>
        <a:bodyPr/>
        <a:lstStyle/>
        <a:p>
          <a:endParaRPr lang="en-US"/>
        </a:p>
      </dgm:t>
    </dgm:pt>
    <dgm:pt modelId="{0F3C28E7-CF67-4737-B28E-D984EC98B8E4}" type="sibTrans" cxnId="{D7B97CE6-41C3-42DD-9036-9625F25835C7}">
      <dgm:prSet/>
      <dgm:spPr/>
      <dgm:t>
        <a:bodyPr/>
        <a:lstStyle/>
        <a:p>
          <a:endParaRPr lang="en-US"/>
        </a:p>
      </dgm:t>
    </dgm:pt>
    <dgm:pt modelId="{A2607F8E-FF9C-45DB-AB67-AA99CB209981}">
      <dgm:prSet custT="1"/>
      <dgm:spPr/>
      <dgm:t>
        <a:bodyPr/>
        <a:lstStyle/>
        <a:p>
          <a:r>
            <a:rPr lang="en-US" sz="1400" dirty="0"/>
            <a:t>How can current advances in technology (digital sources, interactive activities, virtual environments, gaming platforms) enhance online learning for studio art college students?</a:t>
          </a:r>
        </a:p>
      </dgm:t>
    </dgm:pt>
    <dgm:pt modelId="{4CBD42E0-5DD4-42D5-984F-994B8DBBC352}" type="parTrans" cxnId="{4E9039AE-6BD8-4F53-986B-60F2CF6DBA69}">
      <dgm:prSet/>
      <dgm:spPr/>
      <dgm:t>
        <a:bodyPr/>
        <a:lstStyle/>
        <a:p>
          <a:endParaRPr lang="en-US"/>
        </a:p>
      </dgm:t>
    </dgm:pt>
    <dgm:pt modelId="{02E218E0-11D6-4AE8-B523-2405D316DB85}" type="sibTrans" cxnId="{4E9039AE-6BD8-4F53-986B-60F2CF6DBA69}">
      <dgm:prSet/>
      <dgm:spPr/>
      <dgm:t>
        <a:bodyPr/>
        <a:lstStyle/>
        <a:p>
          <a:endParaRPr lang="en-US"/>
        </a:p>
      </dgm:t>
    </dgm:pt>
    <dgm:pt modelId="{DB8D13BD-2B58-49C3-A32B-517B80492956}">
      <dgm:prSet/>
      <dgm:spPr/>
      <dgm:t>
        <a:bodyPr/>
        <a:lstStyle/>
        <a:p>
          <a:r>
            <a:rPr lang="en-US" dirty="0"/>
            <a:t>How can asynchronous learning platforms create a sense of classroom collaboration, community, and socially rich environments?</a:t>
          </a:r>
        </a:p>
      </dgm:t>
    </dgm:pt>
    <dgm:pt modelId="{B7B6740A-4F8F-4963-BF61-A92B99029449}" type="parTrans" cxnId="{305543EF-53EF-4390-AAD9-8D3A1E385DE7}">
      <dgm:prSet/>
      <dgm:spPr/>
      <dgm:t>
        <a:bodyPr/>
        <a:lstStyle/>
        <a:p>
          <a:endParaRPr lang="en-US"/>
        </a:p>
      </dgm:t>
    </dgm:pt>
    <dgm:pt modelId="{70AE2934-4808-4108-BB54-4F2DC459F53C}" type="sibTrans" cxnId="{305543EF-53EF-4390-AAD9-8D3A1E385DE7}">
      <dgm:prSet/>
      <dgm:spPr/>
      <dgm:t>
        <a:bodyPr/>
        <a:lstStyle/>
        <a:p>
          <a:endParaRPr lang="en-US"/>
        </a:p>
      </dgm:t>
    </dgm:pt>
    <dgm:pt modelId="{6873A7CB-F5D2-4CBD-B262-C375956F2510}" type="pres">
      <dgm:prSet presAssocID="{8BA3B7AA-6A13-48CD-BE35-BF8DC9FA778C}" presName="root" presStyleCnt="0">
        <dgm:presLayoutVars>
          <dgm:dir/>
          <dgm:resizeHandles val="exact"/>
        </dgm:presLayoutVars>
      </dgm:prSet>
      <dgm:spPr/>
    </dgm:pt>
    <dgm:pt modelId="{B11872E7-6C07-4132-9F90-C75933C44A9E}" type="pres">
      <dgm:prSet presAssocID="{92E520E1-5CB0-4565-B19E-CEF6F688E8C1}" presName="compNode" presStyleCnt="0"/>
      <dgm:spPr/>
    </dgm:pt>
    <dgm:pt modelId="{494BF751-42AE-4E1B-83E3-143EE4200AB7}" type="pres">
      <dgm:prSet presAssocID="{92E520E1-5CB0-4565-B19E-CEF6F688E8C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asel"/>
        </a:ext>
      </dgm:extLst>
    </dgm:pt>
    <dgm:pt modelId="{2CB96C69-DDCF-4BDC-8F73-49BFC8B625BF}" type="pres">
      <dgm:prSet presAssocID="{92E520E1-5CB0-4565-B19E-CEF6F688E8C1}" presName="spaceRect" presStyleCnt="0"/>
      <dgm:spPr/>
    </dgm:pt>
    <dgm:pt modelId="{E100FB08-89FB-4965-9EDF-F45FF370472A}" type="pres">
      <dgm:prSet presAssocID="{92E520E1-5CB0-4565-B19E-CEF6F688E8C1}" presName="textRect" presStyleLbl="revTx" presStyleIdx="0" presStyleCnt="3" custScaleY="103099">
        <dgm:presLayoutVars>
          <dgm:chMax val="1"/>
          <dgm:chPref val="1"/>
        </dgm:presLayoutVars>
      </dgm:prSet>
      <dgm:spPr/>
    </dgm:pt>
    <dgm:pt modelId="{F1205CB3-EE69-4825-9E2B-6449D672673C}" type="pres">
      <dgm:prSet presAssocID="{0F3C28E7-CF67-4737-B28E-D984EC98B8E4}" presName="sibTrans" presStyleCnt="0"/>
      <dgm:spPr/>
    </dgm:pt>
    <dgm:pt modelId="{892B76B0-8057-45A1-96E7-DEB8B1961CF9}" type="pres">
      <dgm:prSet presAssocID="{A2607F8E-FF9C-45DB-AB67-AA99CB209981}" presName="compNode" presStyleCnt="0"/>
      <dgm:spPr/>
    </dgm:pt>
    <dgm:pt modelId="{55E91E5A-E463-4C50-9C67-BC48AC3F35B9}" type="pres">
      <dgm:prSet presAssocID="{A2607F8E-FF9C-45DB-AB67-AA99CB20998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me controller"/>
        </a:ext>
      </dgm:extLst>
    </dgm:pt>
    <dgm:pt modelId="{4E54421E-13B1-4B1B-883E-F544F708E99D}" type="pres">
      <dgm:prSet presAssocID="{A2607F8E-FF9C-45DB-AB67-AA99CB209981}" presName="spaceRect" presStyleCnt="0"/>
      <dgm:spPr/>
    </dgm:pt>
    <dgm:pt modelId="{E7FA80C8-6B90-47F7-A7F5-9EDFDE37ED83}" type="pres">
      <dgm:prSet presAssocID="{A2607F8E-FF9C-45DB-AB67-AA99CB209981}" presName="textRect" presStyleLbl="revTx" presStyleIdx="1" presStyleCnt="3" custScaleY="171030" custLinFactNeighborY="6560">
        <dgm:presLayoutVars>
          <dgm:chMax val="1"/>
          <dgm:chPref val="1"/>
        </dgm:presLayoutVars>
      </dgm:prSet>
      <dgm:spPr/>
    </dgm:pt>
    <dgm:pt modelId="{F3A0D365-AF01-42D7-B9B8-27D0B4DC1068}" type="pres">
      <dgm:prSet presAssocID="{02E218E0-11D6-4AE8-B523-2405D316DB85}" presName="sibTrans" presStyleCnt="0"/>
      <dgm:spPr/>
    </dgm:pt>
    <dgm:pt modelId="{69C805E0-3D8C-42C8-B319-9759CA132B80}" type="pres">
      <dgm:prSet presAssocID="{DB8D13BD-2B58-49C3-A32B-517B80492956}" presName="compNode" presStyleCnt="0"/>
      <dgm:spPr/>
    </dgm:pt>
    <dgm:pt modelId="{250A27D3-1B16-4521-8E49-1546BB7263AA}" type="pres">
      <dgm:prSet presAssocID="{DB8D13BD-2B58-49C3-A32B-517B8049295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E45CE3EC-4008-4C8B-B532-3BFAF7529F52}" type="pres">
      <dgm:prSet presAssocID="{DB8D13BD-2B58-49C3-A32B-517B80492956}" presName="spaceRect" presStyleCnt="0"/>
      <dgm:spPr/>
    </dgm:pt>
    <dgm:pt modelId="{BC23A588-7B63-4763-A286-663AD66C6D33}" type="pres">
      <dgm:prSet presAssocID="{DB8D13BD-2B58-49C3-A32B-517B80492956}" presName="textRect" presStyleLbl="revTx" presStyleIdx="2" presStyleCnt="3">
        <dgm:presLayoutVars>
          <dgm:chMax val="1"/>
          <dgm:chPref val="1"/>
        </dgm:presLayoutVars>
      </dgm:prSet>
      <dgm:spPr/>
    </dgm:pt>
  </dgm:ptLst>
  <dgm:cxnLst>
    <dgm:cxn modelId="{892C8746-B293-48D9-9C4A-671F417CC3B6}" type="presOf" srcId="{A2607F8E-FF9C-45DB-AB67-AA99CB209981}" destId="{E7FA80C8-6B90-47F7-A7F5-9EDFDE37ED83}" srcOrd="0" destOrd="0" presId="urn:microsoft.com/office/officeart/2018/2/layout/IconLabelList"/>
    <dgm:cxn modelId="{FB9BF390-2985-45C1-B4FB-64F65C18E1FC}" type="presOf" srcId="{92E520E1-5CB0-4565-B19E-CEF6F688E8C1}" destId="{E100FB08-89FB-4965-9EDF-F45FF370472A}" srcOrd="0" destOrd="0" presId="urn:microsoft.com/office/officeart/2018/2/layout/IconLabelList"/>
    <dgm:cxn modelId="{4E9039AE-6BD8-4F53-986B-60F2CF6DBA69}" srcId="{8BA3B7AA-6A13-48CD-BE35-BF8DC9FA778C}" destId="{A2607F8E-FF9C-45DB-AB67-AA99CB209981}" srcOrd="1" destOrd="0" parTransId="{4CBD42E0-5DD4-42D5-984F-994B8DBBC352}" sibTransId="{02E218E0-11D6-4AE8-B523-2405D316DB85}"/>
    <dgm:cxn modelId="{7F0E8CC4-EE3B-4818-B059-383175B0C008}" type="presOf" srcId="{DB8D13BD-2B58-49C3-A32B-517B80492956}" destId="{BC23A588-7B63-4763-A286-663AD66C6D33}" srcOrd="0" destOrd="0" presId="urn:microsoft.com/office/officeart/2018/2/layout/IconLabelList"/>
    <dgm:cxn modelId="{DFB8F8E2-AD68-433C-8112-DE62C50D4AF5}" type="presOf" srcId="{8BA3B7AA-6A13-48CD-BE35-BF8DC9FA778C}" destId="{6873A7CB-F5D2-4CBD-B262-C375956F2510}" srcOrd="0" destOrd="0" presId="urn:microsoft.com/office/officeart/2018/2/layout/IconLabelList"/>
    <dgm:cxn modelId="{D7B97CE6-41C3-42DD-9036-9625F25835C7}" srcId="{8BA3B7AA-6A13-48CD-BE35-BF8DC9FA778C}" destId="{92E520E1-5CB0-4565-B19E-CEF6F688E8C1}" srcOrd="0" destOrd="0" parTransId="{3DCDDAEB-3266-4565-A219-D222E3F3617D}" sibTransId="{0F3C28E7-CF67-4737-B28E-D984EC98B8E4}"/>
    <dgm:cxn modelId="{305543EF-53EF-4390-AAD9-8D3A1E385DE7}" srcId="{8BA3B7AA-6A13-48CD-BE35-BF8DC9FA778C}" destId="{DB8D13BD-2B58-49C3-A32B-517B80492956}" srcOrd="2" destOrd="0" parTransId="{B7B6740A-4F8F-4963-BF61-A92B99029449}" sibTransId="{70AE2934-4808-4108-BB54-4F2DC459F53C}"/>
    <dgm:cxn modelId="{2CB6DEF0-088F-4ECE-8E42-628F701B0D8B}" type="presParOf" srcId="{6873A7CB-F5D2-4CBD-B262-C375956F2510}" destId="{B11872E7-6C07-4132-9F90-C75933C44A9E}" srcOrd="0" destOrd="0" presId="urn:microsoft.com/office/officeart/2018/2/layout/IconLabelList"/>
    <dgm:cxn modelId="{DF7BBE61-9C74-4D31-9011-4130A950A42C}" type="presParOf" srcId="{B11872E7-6C07-4132-9F90-C75933C44A9E}" destId="{494BF751-42AE-4E1B-83E3-143EE4200AB7}" srcOrd="0" destOrd="0" presId="urn:microsoft.com/office/officeart/2018/2/layout/IconLabelList"/>
    <dgm:cxn modelId="{C2AF5A04-4EF3-4650-BE52-4EAD633BF527}" type="presParOf" srcId="{B11872E7-6C07-4132-9F90-C75933C44A9E}" destId="{2CB96C69-DDCF-4BDC-8F73-49BFC8B625BF}" srcOrd="1" destOrd="0" presId="urn:microsoft.com/office/officeart/2018/2/layout/IconLabelList"/>
    <dgm:cxn modelId="{7F72E2AD-38CD-4597-857A-E7F3F687B49E}" type="presParOf" srcId="{B11872E7-6C07-4132-9F90-C75933C44A9E}" destId="{E100FB08-89FB-4965-9EDF-F45FF370472A}" srcOrd="2" destOrd="0" presId="urn:microsoft.com/office/officeart/2018/2/layout/IconLabelList"/>
    <dgm:cxn modelId="{7CB37C69-2F0D-4F9C-A4AA-6AEE0777AB44}" type="presParOf" srcId="{6873A7CB-F5D2-4CBD-B262-C375956F2510}" destId="{F1205CB3-EE69-4825-9E2B-6449D672673C}" srcOrd="1" destOrd="0" presId="urn:microsoft.com/office/officeart/2018/2/layout/IconLabelList"/>
    <dgm:cxn modelId="{9D29AE5A-FBFE-41B9-B771-FDAE5A634D3E}" type="presParOf" srcId="{6873A7CB-F5D2-4CBD-B262-C375956F2510}" destId="{892B76B0-8057-45A1-96E7-DEB8B1961CF9}" srcOrd="2" destOrd="0" presId="urn:microsoft.com/office/officeart/2018/2/layout/IconLabelList"/>
    <dgm:cxn modelId="{AE569579-4FD6-4B2E-A3F2-4DAF2337E9BD}" type="presParOf" srcId="{892B76B0-8057-45A1-96E7-DEB8B1961CF9}" destId="{55E91E5A-E463-4C50-9C67-BC48AC3F35B9}" srcOrd="0" destOrd="0" presId="urn:microsoft.com/office/officeart/2018/2/layout/IconLabelList"/>
    <dgm:cxn modelId="{8E95495B-3DD7-400A-A337-53C73396955F}" type="presParOf" srcId="{892B76B0-8057-45A1-96E7-DEB8B1961CF9}" destId="{4E54421E-13B1-4B1B-883E-F544F708E99D}" srcOrd="1" destOrd="0" presId="urn:microsoft.com/office/officeart/2018/2/layout/IconLabelList"/>
    <dgm:cxn modelId="{7DF9799E-E66F-40C6-97FE-29035D6A9722}" type="presParOf" srcId="{892B76B0-8057-45A1-96E7-DEB8B1961CF9}" destId="{E7FA80C8-6B90-47F7-A7F5-9EDFDE37ED83}" srcOrd="2" destOrd="0" presId="urn:microsoft.com/office/officeart/2018/2/layout/IconLabelList"/>
    <dgm:cxn modelId="{454A90A7-793F-4442-BB0C-832F7CC4093A}" type="presParOf" srcId="{6873A7CB-F5D2-4CBD-B262-C375956F2510}" destId="{F3A0D365-AF01-42D7-B9B8-27D0B4DC1068}" srcOrd="3" destOrd="0" presId="urn:microsoft.com/office/officeart/2018/2/layout/IconLabelList"/>
    <dgm:cxn modelId="{BA6489C2-27BD-4F52-BC7E-BFD0B4FF8229}" type="presParOf" srcId="{6873A7CB-F5D2-4CBD-B262-C375956F2510}" destId="{69C805E0-3D8C-42C8-B319-9759CA132B80}" srcOrd="4" destOrd="0" presId="urn:microsoft.com/office/officeart/2018/2/layout/IconLabelList"/>
    <dgm:cxn modelId="{A4EBBF5E-C623-4086-83BE-7B09CCA31D6D}" type="presParOf" srcId="{69C805E0-3D8C-42C8-B319-9759CA132B80}" destId="{250A27D3-1B16-4521-8E49-1546BB7263AA}" srcOrd="0" destOrd="0" presId="urn:microsoft.com/office/officeart/2018/2/layout/IconLabelList"/>
    <dgm:cxn modelId="{F05249EA-49F0-4206-AA4C-84BBF3EC1B66}" type="presParOf" srcId="{69C805E0-3D8C-42C8-B319-9759CA132B80}" destId="{E45CE3EC-4008-4C8B-B532-3BFAF7529F52}" srcOrd="1" destOrd="0" presId="urn:microsoft.com/office/officeart/2018/2/layout/IconLabelList"/>
    <dgm:cxn modelId="{3C311FB2-1749-45EE-A39B-542CC0709F17}" type="presParOf" srcId="{69C805E0-3D8C-42C8-B319-9759CA132B80}" destId="{BC23A588-7B63-4763-A286-663AD66C6D3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4BF751-42AE-4E1B-83E3-143EE4200AB7}">
      <dsp:nvSpPr>
        <dsp:cNvPr id="0" name=""/>
        <dsp:cNvSpPr/>
      </dsp:nvSpPr>
      <dsp:spPr>
        <a:xfrm>
          <a:off x="2437226" y="479231"/>
          <a:ext cx="760166" cy="7601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100FB08-89FB-4965-9EDF-F45FF370472A}">
      <dsp:nvSpPr>
        <dsp:cNvPr id="0" name=""/>
        <dsp:cNvSpPr/>
      </dsp:nvSpPr>
      <dsp:spPr>
        <a:xfrm>
          <a:off x="1972680" y="1626204"/>
          <a:ext cx="1689257" cy="1617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dirty="0"/>
            <a:t>How can art educators use the adaptability of art education to create online college studio art classes without sacrificing learning outcomes?</a:t>
          </a:r>
        </a:p>
      </dsp:txBody>
      <dsp:txXfrm>
        <a:off x="1972680" y="1626204"/>
        <a:ext cx="1689257" cy="1617790"/>
      </dsp:txXfrm>
    </dsp:sp>
    <dsp:sp modelId="{55E91E5A-E463-4C50-9C67-BC48AC3F35B9}">
      <dsp:nvSpPr>
        <dsp:cNvPr id="0" name=""/>
        <dsp:cNvSpPr/>
      </dsp:nvSpPr>
      <dsp:spPr>
        <a:xfrm>
          <a:off x="4422104" y="212744"/>
          <a:ext cx="760166" cy="7601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FA80C8-6B90-47F7-A7F5-9EDFDE37ED83}">
      <dsp:nvSpPr>
        <dsp:cNvPr id="0" name=""/>
        <dsp:cNvSpPr/>
      </dsp:nvSpPr>
      <dsp:spPr>
        <a:xfrm>
          <a:off x="3957558" y="929681"/>
          <a:ext cx="1689257" cy="26837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dirty="0"/>
            <a:t>How can current advances in technology (digital sources, interactive activities, virtual environments, gaming platforms) enhance online learning for studio art college students?</a:t>
          </a:r>
        </a:p>
      </dsp:txBody>
      <dsp:txXfrm>
        <a:off x="3957558" y="929681"/>
        <a:ext cx="1689257" cy="2683738"/>
      </dsp:txXfrm>
    </dsp:sp>
    <dsp:sp modelId="{250A27D3-1B16-4521-8E49-1546BB7263AA}">
      <dsp:nvSpPr>
        <dsp:cNvPr id="0" name=""/>
        <dsp:cNvSpPr/>
      </dsp:nvSpPr>
      <dsp:spPr>
        <a:xfrm>
          <a:off x="6406982" y="491388"/>
          <a:ext cx="760166" cy="7601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23A588-7B63-4763-A286-663AD66C6D33}">
      <dsp:nvSpPr>
        <dsp:cNvPr id="0" name=""/>
        <dsp:cNvSpPr/>
      </dsp:nvSpPr>
      <dsp:spPr>
        <a:xfrm>
          <a:off x="5942436" y="1662676"/>
          <a:ext cx="1689257" cy="1569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dirty="0"/>
            <a:t>How can asynchronous learning platforms create a sense of classroom collaboration, community, and socially rich environments?</a:t>
          </a:r>
        </a:p>
      </dsp:txBody>
      <dsp:txXfrm>
        <a:off x="5942436" y="1662676"/>
        <a:ext cx="1689257" cy="1569162"/>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8/19/20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8/19/20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a:t>8/19/20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a:t>8/19/20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a:t>8/19/20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a:t>8/19/20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a:t>8/19/20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a:t>8/19/20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a:pPr/>
              <a:t>8/19/20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8/19/20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8/19/20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a:pPr/>
              <a:t>8/19/20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09D327-06F9-4E2D-B8B9-FD8CDEA7A598}"/>
              </a:ext>
            </a:extLst>
          </p:cNvPr>
          <p:cNvPicPr>
            <a:picLocks noChangeAspect="1"/>
          </p:cNvPicPr>
          <p:nvPr/>
        </p:nvPicPr>
        <p:blipFill rotWithShape="1">
          <a:blip r:embed="rId2"/>
          <a:srcRect t="15728" r="-1" b="-1"/>
          <a:stretch/>
        </p:blipFill>
        <p:spPr>
          <a:xfrm>
            <a:off x="2" y="10"/>
            <a:ext cx="12191695" cy="6857990"/>
          </a:xfrm>
          <a:prstGeom prst="rect">
            <a:avLst/>
          </a:prstGeom>
        </p:spPr>
      </p:pic>
      <p:sp>
        <p:nvSpPr>
          <p:cNvPr id="9" name="Rectangle 8">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71E0A68-4CA9-B446-85B0-AA1CD9000C1B}"/>
              </a:ext>
            </a:extLst>
          </p:cNvPr>
          <p:cNvSpPr>
            <a:spLocks noGrp="1"/>
          </p:cNvSpPr>
          <p:nvPr>
            <p:ph type="ctrTitle"/>
          </p:nvPr>
        </p:nvSpPr>
        <p:spPr>
          <a:xfrm>
            <a:off x="4065511" y="3236470"/>
            <a:ext cx="6832500" cy="1252601"/>
          </a:xfrm>
        </p:spPr>
        <p:txBody>
          <a:bodyPr>
            <a:normAutofit/>
          </a:bodyPr>
          <a:lstStyle/>
          <a:p>
            <a:r>
              <a:rPr lang="en-US" sz="3700" dirty="0">
                <a:solidFill>
                  <a:srgbClr val="FFFFFE"/>
                </a:solidFill>
              </a:rPr>
              <a:t>Designing Asynchronous Online College Art Classes</a:t>
            </a:r>
          </a:p>
        </p:txBody>
      </p:sp>
      <p:sp>
        <p:nvSpPr>
          <p:cNvPr id="3" name="Subtitle 2">
            <a:extLst>
              <a:ext uri="{FF2B5EF4-FFF2-40B4-BE49-F238E27FC236}">
                <a16:creationId xmlns:a16="http://schemas.microsoft.com/office/drawing/2014/main" id="{933E4CCF-0DD8-D64D-B978-F0758A1CCAAD}"/>
              </a:ext>
            </a:extLst>
          </p:cNvPr>
          <p:cNvSpPr>
            <a:spLocks noGrp="1"/>
          </p:cNvSpPr>
          <p:nvPr>
            <p:ph type="subTitle" idx="1"/>
          </p:nvPr>
        </p:nvSpPr>
        <p:spPr>
          <a:xfrm>
            <a:off x="4065511" y="4669144"/>
            <a:ext cx="6832499" cy="716529"/>
          </a:xfrm>
        </p:spPr>
        <p:txBody>
          <a:bodyPr>
            <a:normAutofit/>
          </a:bodyPr>
          <a:lstStyle/>
          <a:p>
            <a:pPr>
              <a:lnSpc>
                <a:spcPct val="110000"/>
              </a:lnSpc>
            </a:pPr>
            <a:r>
              <a:rPr lang="en-US" sz="1200" dirty="0">
                <a:solidFill>
                  <a:srgbClr val="FFFFFE"/>
                </a:solidFill>
              </a:rPr>
              <a:t>Post University M.Ed. Edu690 Capstone project</a:t>
            </a:r>
          </a:p>
          <a:p>
            <a:pPr>
              <a:lnSpc>
                <a:spcPct val="110000"/>
              </a:lnSpc>
            </a:pPr>
            <a:r>
              <a:rPr lang="en-US" sz="1200" dirty="0">
                <a:solidFill>
                  <a:srgbClr val="FFFFFE"/>
                </a:solidFill>
              </a:rPr>
              <a:t>Tracy collamore</a:t>
            </a:r>
          </a:p>
        </p:txBody>
      </p:sp>
      <p:cxnSp>
        <p:nvCxnSpPr>
          <p:cNvPr id="11" name="Straight Connector 10">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a:solidFill>
              <a:srgbClr val="BB5B43"/>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0507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65315-F76C-E14D-9D0C-F43D53C2C2E1}"/>
              </a:ext>
            </a:extLst>
          </p:cNvPr>
          <p:cNvSpPr>
            <a:spLocks noGrp="1"/>
          </p:cNvSpPr>
          <p:nvPr>
            <p:ph type="title"/>
          </p:nvPr>
        </p:nvSpPr>
        <p:spPr>
          <a:xfrm>
            <a:off x="1451579" y="804519"/>
            <a:ext cx="9603275" cy="1049235"/>
          </a:xfrm>
        </p:spPr>
        <p:txBody>
          <a:bodyPr>
            <a:normAutofit/>
          </a:bodyPr>
          <a:lstStyle/>
          <a:p>
            <a:r>
              <a:rPr lang="en-US" dirty="0"/>
              <a:t>abstract</a:t>
            </a:r>
          </a:p>
        </p:txBody>
      </p:sp>
      <p:sp>
        <p:nvSpPr>
          <p:cNvPr id="3" name="Content Placeholder 2">
            <a:extLst>
              <a:ext uri="{FF2B5EF4-FFF2-40B4-BE49-F238E27FC236}">
                <a16:creationId xmlns:a16="http://schemas.microsoft.com/office/drawing/2014/main" id="{FEF0F36F-F32D-2D4B-B849-702F0D2C5352}"/>
              </a:ext>
            </a:extLst>
          </p:cNvPr>
          <p:cNvSpPr>
            <a:spLocks noGrp="1"/>
          </p:cNvSpPr>
          <p:nvPr>
            <p:ph idx="1"/>
          </p:nvPr>
        </p:nvSpPr>
        <p:spPr>
          <a:xfrm>
            <a:off x="1451579" y="2015732"/>
            <a:ext cx="9603275" cy="3450613"/>
          </a:xfrm>
        </p:spPr>
        <p:txBody>
          <a:bodyPr>
            <a:normAutofit/>
          </a:bodyPr>
          <a:lstStyle/>
          <a:p>
            <a:r>
              <a:rPr lang="en-US" dirty="0"/>
              <a:t>During the unprecedented time of COVID-19, many colleges and universities are faced with the decision whether to open campuses in the fall, adapt a hybrid environment (a combination of F2F and online instruction), or to move all academics to an online format.  For all of these institutions of learning, there is the problem of how to successfully teach studio art classes online.  Much like science lab classes, studio art classes are fundamentally based on constant interactions: teacher to class, teacher to student, and student to student.  There is a challenge to attempt to provide these interactions online without sacrificing learning objectives.</a:t>
            </a:r>
          </a:p>
          <a:p>
            <a:endParaRPr lang="en-US" dirty="0"/>
          </a:p>
        </p:txBody>
      </p:sp>
    </p:spTree>
    <p:extLst>
      <p:ext uri="{BB962C8B-B14F-4D97-AF65-F5344CB8AC3E}">
        <p14:creationId xmlns:p14="http://schemas.microsoft.com/office/powerpoint/2010/main" val="394053170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4D8B1A-E4FE-4D40-82E5-A8132D13D84C}"/>
              </a:ext>
            </a:extLst>
          </p:cNvPr>
          <p:cNvPicPr>
            <a:picLocks noChangeAspect="1"/>
          </p:cNvPicPr>
          <p:nvPr/>
        </p:nvPicPr>
        <p:blipFill rotWithShape="1">
          <a:blip r:embed="rId2"/>
          <a:srcRect l="9091" t="22531" b="280"/>
          <a:stretch/>
        </p:blipFill>
        <p:spPr>
          <a:xfrm>
            <a:off x="305" y="10"/>
            <a:ext cx="12191695" cy="6857990"/>
          </a:xfrm>
          <a:prstGeom prst="rect">
            <a:avLst/>
          </a:prstGeom>
        </p:spPr>
      </p:pic>
      <p:sp>
        <p:nvSpPr>
          <p:cNvPr id="24" name="Rectangle 23">
            <a:extLst>
              <a:ext uri="{FF2B5EF4-FFF2-40B4-BE49-F238E27FC236}">
                <a16:creationId xmlns:a16="http://schemas.microsoft.com/office/drawing/2014/main" id="{368B8211-0B9F-4516-8771-3316E00DB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1643" y="636753"/>
            <a:ext cx="8299435" cy="5572811"/>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9A11A4-7316-6043-B1FD-03829078EF75}"/>
              </a:ext>
            </a:extLst>
          </p:cNvPr>
          <p:cNvSpPr>
            <a:spLocks noGrp="1"/>
          </p:cNvSpPr>
          <p:nvPr>
            <p:ph type="title"/>
          </p:nvPr>
        </p:nvSpPr>
        <p:spPr>
          <a:xfrm>
            <a:off x="4063421" y="804520"/>
            <a:ext cx="6815731" cy="1049235"/>
          </a:xfrm>
        </p:spPr>
        <p:txBody>
          <a:bodyPr>
            <a:normAutofit/>
          </a:bodyPr>
          <a:lstStyle/>
          <a:p>
            <a:r>
              <a:rPr lang="en-US" dirty="0">
                <a:solidFill>
                  <a:srgbClr val="FFFFFE"/>
                </a:solidFill>
              </a:rPr>
              <a:t>Problem statement</a:t>
            </a:r>
          </a:p>
        </p:txBody>
      </p:sp>
      <p:cxnSp>
        <p:nvCxnSpPr>
          <p:cNvPr id="26" name="Straight Connector 25">
            <a:extLst>
              <a:ext uri="{FF2B5EF4-FFF2-40B4-BE49-F238E27FC236}">
                <a16:creationId xmlns:a16="http://schemas.microsoft.com/office/drawing/2014/main" id="{B7582E73-8B46-4A0E-944E-58357C8088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789" y="1847088"/>
            <a:ext cx="6813363" cy="0"/>
          </a:xfrm>
          <a:prstGeom prst="line">
            <a:avLst/>
          </a:prstGeom>
          <a:ln w="31750">
            <a:solidFill>
              <a:srgbClr val="CB9F63"/>
            </a:solidFill>
          </a:ln>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7A16B051-9582-ED44-9432-497E015CCF68}"/>
              </a:ext>
            </a:extLst>
          </p:cNvPr>
          <p:cNvSpPr>
            <a:spLocks noGrp="1"/>
          </p:cNvSpPr>
          <p:nvPr>
            <p:ph idx="1"/>
          </p:nvPr>
        </p:nvSpPr>
        <p:spPr>
          <a:xfrm>
            <a:off x="4063421" y="2015733"/>
            <a:ext cx="6815731" cy="4021267"/>
          </a:xfrm>
        </p:spPr>
        <p:txBody>
          <a:bodyPr>
            <a:normAutofit lnSpcReduction="10000"/>
          </a:bodyPr>
          <a:lstStyle/>
          <a:p>
            <a:pPr>
              <a:lnSpc>
                <a:spcPct val="110000"/>
              </a:lnSpc>
              <a:buClr>
                <a:srgbClr val="CB9F63"/>
              </a:buClr>
            </a:pPr>
            <a:r>
              <a:rPr lang="en-US" sz="1600" dirty="0">
                <a:solidFill>
                  <a:srgbClr val="FFFFFE"/>
                </a:solidFill>
              </a:rPr>
              <a:t>Currently, most studio art classes at colleges and universities are not designed to be offered online for the lack of interactions that are essential to campus art classes.  These learning institutions are faced with designing online art instruction from scratch, trying to find ways to mimic the campus art class experience online using advances in technology.  Currently, many colleges offer online classes that are asynchronous.  Will these colleges temporarily allow elements of synchronous instruction for art classes to encourage student to student interaction?  If not, are the teachers expected to create video lectures and demos for the students to access?  Is there a way to utilize discussion boards to emphasize the importance of interactions in art classes?</a:t>
            </a:r>
          </a:p>
          <a:p>
            <a:pPr>
              <a:lnSpc>
                <a:spcPct val="110000"/>
              </a:lnSpc>
              <a:buClr>
                <a:srgbClr val="CB9F63"/>
              </a:buClr>
            </a:pPr>
            <a:r>
              <a:rPr lang="en-US" sz="1600" dirty="0">
                <a:solidFill>
                  <a:srgbClr val="FFFFFE"/>
                </a:solidFill>
              </a:rPr>
              <a:t>This project will attempt to research the following question:</a:t>
            </a:r>
          </a:p>
          <a:p>
            <a:pPr lvl="0">
              <a:lnSpc>
                <a:spcPct val="110000"/>
              </a:lnSpc>
              <a:buClr>
                <a:srgbClr val="CB9F63"/>
              </a:buClr>
            </a:pPr>
            <a:r>
              <a:rPr lang="en-US" sz="1600" dirty="0">
                <a:solidFill>
                  <a:srgbClr val="FFFFFE"/>
                </a:solidFill>
              </a:rPr>
              <a:t> How can undergraduate institutions design online studio art classes (either temporarily or permanently) to ensure the delivery of learning objectives while adhering to their policy of asynchronous learning?</a:t>
            </a:r>
          </a:p>
          <a:p>
            <a:pPr>
              <a:lnSpc>
                <a:spcPct val="110000"/>
              </a:lnSpc>
              <a:buClr>
                <a:srgbClr val="CB9F63"/>
              </a:buClr>
            </a:pPr>
            <a:endParaRPr lang="en-US" sz="1400" dirty="0">
              <a:solidFill>
                <a:srgbClr val="FFFFFE"/>
              </a:solidFill>
            </a:endParaRPr>
          </a:p>
        </p:txBody>
      </p:sp>
    </p:spTree>
    <p:extLst>
      <p:ext uri="{BB962C8B-B14F-4D97-AF65-F5344CB8AC3E}">
        <p14:creationId xmlns:p14="http://schemas.microsoft.com/office/powerpoint/2010/main" val="2782123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45180E3-ED66-664E-B912-F2E815096A7F}"/>
              </a:ext>
            </a:extLst>
          </p:cNvPr>
          <p:cNvSpPr>
            <a:spLocks noGrp="1"/>
          </p:cNvSpPr>
          <p:nvPr>
            <p:ph type="title"/>
          </p:nvPr>
        </p:nvSpPr>
        <p:spPr>
          <a:xfrm>
            <a:off x="1451579" y="804519"/>
            <a:ext cx="9603275" cy="1049235"/>
          </a:xfrm>
        </p:spPr>
        <p:txBody>
          <a:bodyPr>
            <a:normAutofit/>
          </a:bodyPr>
          <a:lstStyle/>
          <a:p>
            <a:r>
              <a:rPr lang="en-US" dirty="0"/>
              <a:t>Research questions</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graphicFrame>
        <p:nvGraphicFramePr>
          <p:cNvPr id="5" name="Content Placeholder 2">
            <a:extLst>
              <a:ext uri="{FF2B5EF4-FFF2-40B4-BE49-F238E27FC236}">
                <a16:creationId xmlns:a16="http://schemas.microsoft.com/office/drawing/2014/main" id="{7236FEF3-1BE0-4C33-AF59-0B98B61A9C27}"/>
              </a:ext>
            </a:extLst>
          </p:cNvPr>
          <p:cNvGraphicFramePr>
            <a:graphicFrameLocks noGrp="1"/>
          </p:cNvGraphicFramePr>
          <p:nvPr>
            <p:ph idx="1"/>
            <p:extLst>
              <p:ext uri="{D42A27DB-BD31-4B8C-83A1-F6EECF244321}">
                <p14:modId xmlns:p14="http://schemas.microsoft.com/office/powerpoint/2010/main" val="1214252562"/>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926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blurry image of a library&#10;&#10;Description automatically generated">
            <a:extLst>
              <a:ext uri="{FF2B5EF4-FFF2-40B4-BE49-F238E27FC236}">
                <a16:creationId xmlns:a16="http://schemas.microsoft.com/office/drawing/2014/main" id="{32E8A154-5F71-4B71-BC27-CD22544D0D0B}"/>
              </a:ext>
            </a:extLst>
          </p:cNvPr>
          <p:cNvPicPr>
            <a:picLocks noChangeAspect="1"/>
          </p:cNvPicPr>
          <p:nvPr/>
        </p:nvPicPr>
        <p:blipFill rotWithShape="1">
          <a:blip r:embed="rId2">
            <a:alphaModFix amt="50000"/>
          </a:blip>
          <a:srcRect t="1013" r="-1" b="14715"/>
          <a:stretch/>
        </p:blipFill>
        <p:spPr>
          <a:xfrm>
            <a:off x="305" y="10"/>
            <a:ext cx="12191695" cy="6857990"/>
          </a:xfrm>
          <a:prstGeom prst="rect">
            <a:avLst/>
          </a:prstGeom>
        </p:spPr>
      </p:pic>
      <p:sp>
        <p:nvSpPr>
          <p:cNvPr id="33"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35"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7" name="Rectangle 36">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81D34DB3-1859-5A45-B3D8-7A391BF4CDCC}"/>
              </a:ext>
            </a:extLst>
          </p:cNvPr>
          <p:cNvSpPr>
            <a:spLocks noGrp="1"/>
          </p:cNvSpPr>
          <p:nvPr>
            <p:ph type="title"/>
          </p:nvPr>
        </p:nvSpPr>
        <p:spPr>
          <a:xfrm>
            <a:off x="1130271" y="1193800"/>
            <a:ext cx="3193050" cy="4699000"/>
          </a:xfrm>
        </p:spPr>
        <p:txBody>
          <a:bodyPr anchor="ctr">
            <a:normAutofit/>
          </a:bodyPr>
          <a:lstStyle/>
          <a:p>
            <a:r>
              <a:rPr lang="en-US" dirty="0"/>
              <a:t>Literature review: Topic 1</a:t>
            </a:r>
          </a:p>
        </p:txBody>
      </p:sp>
      <p:cxnSp>
        <p:nvCxnSpPr>
          <p:cNvPr id="39" name="Straight Connector 38">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139FB6E-706F-FB46-B9EB-05BF87710E9E}"/>
              </a:ext>
            </a:extLst>
          </p:cNvPr>
          <p:cNvSpPr>
            <a:spLocks noGrp="1"/>
          </p:cNvSpPr>
          <p:nvPr>
            <p:ph idx="1"/>
          </p:nvPr>
        </p:nvSpPr>
        <p:spPr>
          <a:xfrm>
            <a:off x="4976636" y="1193800"/>
            <a:ext cx="6085091" cy="4699000"/>
          </a:xfrm>
        </p:spPr>
        <p:txBody>
          <a:bodyPr anchor="ctr">
            <a:noAutofit/>
          </a:bodyPr>
          <a:lstStyle/>
          <a:p>
            <a:pPr marL="0" indent="0">
              <a:lnSpc>
                <a:spcPct val="110000"/>
              </a:lnSpc>
              <a:buClr>
                <a:srgbClr val="D6AE71"/>
              </a:buClr>
              <a:buNone/>
            </a:pPr>
            <a:r>
              <a:rPr lang="en-US" sz="1400" dirty="0"/>
              <a:t>The first topic is to explore the adaptability of art education for the purpose of enhancing art classes in an online format. Cara Coates (2020) discusses the adaptability of art education and explored possible teaching practices that include curating art projects that better suits online learning.  By exploring the key concepts of what art education needs to be fundamentally, art education can be adapted to embrace online learning while maintaining the same learning outcomes.  Bora Mucahit  (2018) further explored the adaptability of online art education by exploring how technology can be used in art education.  Although Cara Coates expresses concerns over institutions’ personal opinions of art education, Bora Mucahit discusses teacher training, institution involvement, and learning outcomes in an online format.  Both authors explore new concepts in art education: Cara Coates focuses on new assignment ideas and Bora Mucahit explores the use of new technology.  Fanwen Kong (2020) further explores the adaptability of art teachers and how art education can be changed by producing thorough evaluations of art teachers at the college level.  Through his methodology, Kong determines the adaptability of college art teachers since prior research indicated that art teachers are unadaptable, unsystematic, and incomplete.  Both Coates and Kong explore the issue of adaptability, why art teachers are resistant to change, and how changing the standard F2F learning experience in art education can improve. By focusing the conversation on all age groups, they are missing key components that are specific to college teachers and students.  Kong’s research has significance in theoretical innovations specifically to college teachers and students but lacks specific applications to implement his findings.</a:t>
            </a:r>
          </a:p>
        </p:txBody>
      </p:sp>
      <p:sp>
        <p:nvSpPr>
          <p:cNvPr id="41"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398069593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5AB6F6-5512-C14C-A6DC-32EB86658EED}"/>
              </a:ext>
            </a:extLst>
          </p:cNvPr>
          <p:cNvSpPr>
            <a:spLocks noGrp="1"/>
          </p:cNvSpPr>
          <p:nvPr>
            <p:ph type="title"/>
          </p:nvPr>
        </p:nvSpPr>
        <p:spPr>
          <a:xfrm>
            <a:off x="849683" y="1240076"/>
            <a:ext cx="2727813" cy="4584527"/>
          </a:xfrm>
        </p:spPr>
        <p:txBody>
          <a:bodyPr>
            <a:normAutofit/>
          </a:bodyPr>
          <a:lstStyle/>
          <a:p>
            <a:r>
              <a:rPr lang="en-US" dirty="0">
                <a:solidFill>
                  <a:srgbClr val="FFFFFF"/>
                </a:solidFill>
              </a:rPr>
              <a:t>Literature review: Topic 2</a:t>
            </a:r>
          </a:p>
        </p:txBody>
      </p:sp>
      <p:sp>
        <p:nvSpPr>
          <p:cNvPr id="3" name="Content Placeholder 2">
            <a:extLst>
              <a:ext uri="{FF2B5EF4-FFF2-40B4-BE49-F238E27FC236}">
                <a16:creationId xmlns:a16="http://schemas.microsoft.com/office/drawing/2014/main" id="{D82451C0-CA62-CA4C-8045-17193E837951}"/>
              </a:ext>
            </a:extLst>
          </p:cNvPr>
          <p:cNvSpPr>
            <a:spLocks noGrp="1"/>
          </p:cNvSpPr>
          <p:nvPr>
            <p:ph idx="1"/>
          </p:nvPr>
        </p:nvSpPr>
        <p:spPr>
          <a:xfrm>
            <a:off x="4726615" y="619966"/>
            <a:ext cx="6897826" cy="4916465"/>
          </a:xfrm>
        </p:spPr>
        <p:txBody>
          <a:bodyPr anchor="t">
            <a:noAutofit/>
          </a:bodyPr>
          <a:lstStyle/>
          <a:p>
            <a:pPr marL="0" indent="0">
              <a:lnSpc>
                <a:spcPct val="110000"/>
              </a:lnSpc>
              <a:buNone/>
            </a:pPr>
            <a:r>
              <a:rPr lang="en-US" sz="1400" dirty="0"/>
              <a:t>The second topic focuses on current advances in online teaching and learning and looking to apply this knowledge to online art classes. Li Taiguo (2018) implemented a detailed analysis of the needs of online learning platforms and how using cloud technology can contribute to online education enhancements.  Although his research focuses on middle school students, many colleges and universities use cloud technology such as Blackboard. Taiguo discovered many features in cloud technology that can be used to encourage and monitor student interaction.  Burke (2020) further exposes the strengths and weaknesses of current online art classes. Some of the weaknesses discovered correlate with the issues of the first topic: understanding adaptability and technology.  Strengths of online art classes include well-trained teachers on the use of technology, virtual experiences that mimic the classroom, and the ability to collaborate.  Not only do these findings support the research of the first topic, it also agrees with Taiguo’s analysis that using cloud technology is the best type of online teaching and learning to support adaptability. Sharon Lierse (2015) analyzed fully online music and art classes by breaking the research into four steps: </a:t>
            </a:r>
          </a:p>
          <a:p>
            <a:pPr>
              <a:lnSpc>
                <a:spcPct val="110000"/>
              </a:lnSpc>
            </a:pPr>
            <a:r>
              <a:rPr lang="en-US" sz="1400" dirty="0"/>
              <a:t>Planning a change, acting and observing the processes and consequences of change, reflecting on the processes and consequences, and replanning to start the cycle again (p. 1).</a:t>
            </a:r>
          </a:p>
          <a:p>
            <a:pPr marL="0" indent="0">
              <a:lnSpc>
                <a:spcPct val="110000"/>
              </a:lnSpc>
              <a:buNone/>
            </a:pPr>
            <a:r>
              <a:rPr lang="en-US" sz="1400" dirty="0"/>
              <a:t>Lierse’s research focuses on adult-learners with a wide variety of musical or artistic experience, which is a reality for many college art teachers to non-art major students. Whereas Burke’s research doesn’t specify age or experience of learners, Lierse specifies the unique challenges to teaching art classes online to adult (college-level) learners.  And, through her literature review, she has isolated the key components of successful online teaching: objectives, content, instructional design, learner tasks, teacher roles, technology roles, and assessments. </a:t>
            </a:r>
          </a:p>
        </p:txBody>
      </p:sp>
    </p:spTree>
    <p:extLst>
      <p:ext uri="{BB962C8B-B14F-4D97-AF65-F5344CB8AC3E}">
        <p14:creationId xmlns:p14="http://schemas.microsoft.com/office/powerpoint/2010/main" val="4287610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13E2B-35C7-C747-96C7-CFD93E19CF77}"/>
              </a:ext>
            </a:extLst>
          </p:cNvPr>
          <p:cNvSpPr>
            <a:spLocks noGrp="1"/>
          </p:cNvSpPr>
          <p:nvPr>
            <p:ph type="title"/>
          </p:nvPr>
        </p:nvSpPr>
        <p:spPr/>
        <p:txBody>
          <a:bodyPr/>
          <a:lstStyle/>
          <a:p>
            <a:r>
              <a:rPr lang="en-US" dirty="0"/>
              <a:t>Literature review: Topic 3</a:t>
            </a:r>
          </a:p>
        </p:txBody>
      </p:sp>
      <p:sp>
        <p:nvSpPr>
          <p:cNvPr id="3" name="Content Placeholder 2">
            <a:extLst>
              <a:ext uri="{FF2B5EF4-FFF2-40B4-BE49-F238E27FC236}">
                <a16:creationId xmlns:a16="http://schemas.microsoft.com/office/drawing/2014/main" id="{6461A95B-2135-8547-986A-F6E73A888497}"/>
              </a:ext>
            </a:extLst>
          </p:cNvPr>
          <p:cNvSpPr>
            <a:spLocks noGrp="1"/>
          </p:cNvSpPr>
          <p:nvPr>
            <p:ph idx="1"/>
          </p:nvPr>
        </p:nvSpPr>
        <p:spPr>
          <a:xfrm>
            <a:off x="1451579" y="2015732"/>
            <a:ext cx="9603275" cy="4037749"/>
          </a:xfrm>
        </p:spPr>
        <p:txBody>
          <a:bodyPr>
            <a:normAutofit fontScale="70000" lnSpcReduction="20000"/>
          </a:bodyPr>
          <a:lstStyle/>
          <a:p>
            <a:pPr marL="0" indent="0">
              <a:buNone/>
            </a:pPr>
            <a:r>
              <a:rPr lang="en-US" dirty="0"/>
              <a:t>The third topic will research asynchronous online learning designs and how to use them with online art classes.  Asynchronous design is a popular approach to distance learning as it allows students to access their class content based on their availability.  Considering the number of students who learn online from a wide range of world-wide locations, it is necessary to determine how asynchronous platforms can be used for art classes and how to build a sense of community.  Li Gao and Xi Lin (2020) researched students’ sense of community in both synchronous and asynchronous classes.  Their research is quite new and is directly due to the COVID-19 pandemic and the switch to online learning at a college in China.  The research indicates that students felt a stronger sense of community in asynchronous classes, however, felt socially isolated.  Students felt better stimulated in synchronous classes, but struggled with attention due to distracting students’ behavior. Rima Al Tawil (2019) recognizes the discrepancies between synchronous and asynchronous designs.  Students’ feelings of social isolation may be due to asynchronous classes lack of nonverbal communication.  Al Tawil suggests that nonverbal communication does not exist in these forms of classes because there is no body language.  Gao, Lin, and Al Tawil relied on student evaluations to conduct their research and support their hypotheses, while Al Tawil also evaluated teachers in Phase 2 of her methodology. Al Tawil discovered that there are other forms of the traditionally perceived concept of nonverbal communication in asynchronous classes that encourage motivation and engagement.  Content that can be used in online classes can be the use of videos where experts and/or teachers are directly communicating with the students.  This may help alleviate students’ sense of isolation and provide the best form of F2F teaching that online classes can provide. </a:t>
            </a:r>
          </a:p>
        </p:txBody>
      </p:sp>
    </p:spTree>
    <p:extLst>
      <p:ext uri="{BB962C8B-B14F-4D97-AF65-F5344CB8AC3E}">
        <p14:creationId xmlns:p14="http://schemas.microsoft.com/office/powerpoint/2010/main" val="733964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a:extLst>
              <a:ext uri="{FF2B5EF4-FFF2-40B4-BE49-F238E27FC236}">
                <a16:creationId xmlns:a16="http://schemas.microsoft.com/office/drawing/2014/main" id="{D7721785-E34A-494A-B1DB-5976E0CDC5C5}"/>
              </a:ext>
            </a:extLst>
          </p:cNvPr>
          <p:cNvSpPr>
            <a:spLocks noGrp="1"/>
          </p:cNvSpPr>
          <p:nvPr>
            <p:ph type="title"/>
          </p:nvPr>
        </p:nvSpPr>
        <p:spPr>
          <a:xfrm>
            <a:off x="812205" y="804519"/>
            <a:ext cx="3241820" cy="4431360"/>
          </a:xfrm>
        </p:spPr>
        <p:txBody>
          <a:bodyPr anchor="ctr">
            <a:normAutofit/>
          </a:bodyPr>
          <a:lstStyle/>
          <a:p>
            <a:r>
              <a:rPr lang="en-US" dirty="0"/>
              <a:t>Action research proposal</a:t>
            </a:r>
          </a:p>
        </p:txBody>
      </p:sp>
      <p:cxnSp>
        <p:nvCxnSpPr>
          <p:cNvPr id="12" name="Straight Connector 11">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45156"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6F5543D-C978-9E46-9962-D6049B7C5CC1}"/>
              </a:ext>
            </a:extLst>
          </p:cNvPr>
          <p:cNvSpPr>
            <a:spLocks noGrp="1"/>
          </p:cNvSpPr>
          <p:nvPr>
            <p:ph idx="1"/>
          </p:nvPr>
        </p:nvSpPr>
        <p:spPr>
          <a:xfrm>
            <a:off x="4636288" y="315309"/>
            <a:ext cx="7186273" cy="6020314"/>
          </a:xfrm>
        </p:spPr>
        <p:txBody>
          <a:bodyPr anchor="ctr">
            <a:normAutofit fontScale="85000" lnSpcReduction="20000"/>
          </a:bodyPr>
          <a:lstStyle/>
          <a:p>
            <a:pPr>
              <a:lnSpc>
                <a:spcPct val="110000"/>
              </a:lnSpc>
            </a:pPr>
            <a:r>
              <a:rPr lang="en-US" sz="1500" dirty="0"/>
              <a:t>The COVID-19 pandemic presented an issue with teaching college art classes online, as the traditional method of teaching art involves constant collaboration, feedback, and support from peers and instructors.  How can colleges and universities develop online, asynchronous studio art classes while considering adaptability of art education, implementing cloud technology to enhance learning, and developing a sense of community with teachers and students?</a:t>
            </a:r>
          </a:p>
          <a:p>
            <a:pPr>
              <a:lnSpc>
                <a:spcPct val="110000"/>
              </a:lnSpc>
            </a:pPr>
            <a:r>
              <a:rPr lang="en-US" sz="1500" dirty="0"/>
              <a:t>The setting of the proposal includes colleges and universities who serve students nation and world-wide.  These learning institutions will have some level of online learning established and who are looking to develop online art classes for students in the Freshman through Senior undergraduate levels.  Demographics should be diverse in students so feedback can reflect students of various backgrounds, ethnicity, and age.</a:t>
            </a:r>
          </a:p>
          <a:p>
            <a:pPr>
              <a:lnSpc>
                <a:spcPct val="110000"/>
              </a:lnSpc>
            </a:pPr>
            <a:r>
              <a:rPr lang="en-US" sz="1500" dirty="0"/>
              <a:t>Solutions to this problem will require collaboration between art teachers, administrators, instructional designers, and the library.  Beginning in the Fall 2020 term, teachers will conduct online art classes with registered art students.  A variety of art classes, with different learning outcomes and studio practices, will be evaluated throughout the semester for effective teaching practices.  Teachers can monitor student experiences and discus positives and negatives with the team of administrators and staff previously identified throughout the semester. </a:t>
            </a:r>
          </a:p>
          <a:p>
            <a:pPr>
              <a:lnSpc>
                <a:spcPct val="110000"/>
              </a:lnSpc>
            </a:pPr>
            <a:r>
              <a:rPr lang="en-US" sz="1500" dirty="0"/>
              <a:t>Before the Fall 2020 semester begins, the team of teachers, administrators and staff previously identified can use Samepage to chat, hold online meetings, and share documents.  Brainstorming amongst the art teachers can include discussing how to change art projects and teaching practices to work online.  Together, a shared document can be used to collaboratively build a list of online resources to share with students.  Before the semester begins, Blackboard shells should be developed to include the found resources, new assignments, and due dates.  Discussion boards can be used as a “crit room,” a place where students can share their work and support each other’s efforts.  These discussions will help with creating a sense of community within the class.  Throughout the semester, the original group of participants will meet weekly online to discuss successes and failures of the previous week in class, and brainstorm ways to improve the classes.  Teachers can hold informal meetings with students synchronously online to ask them for their feedback.  It can be surprising to hear what great ideas art students have.  At the end of the semester, a more formal survey can be given to students which the participants will review for further improvements.  And, students’ grades can be analyzed against previous F2F semesters to see if the learning outcomes were successfully met.</a:t>
            </a:r>
          </a:p>
          <a:p>
            <a:pPr>
              <a:lnSpc>
                <a:spcPct val="110000"/>
              </a:lnSpc>
            </a:pPr>
            <a:endParaRPr lang="en-US" sz="800" dirty="0"/>
          </a:p>
          <a:p>
            <a:pPr>
              <a:lnSpc>
                <a:spcPct val="110000"/>
              </a:lnSpc>
            </a:pPr>
            <a:endParaRPr lang="en-US" sz="800" dirty="0"/>
          </a:p>
        </p:txBody>
      </p:sp>
      <p:pic>
        <p:nvPicPr>
          <p:cNvPr id="14" name="Picture 13">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197105336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a:extLst>
              <a:ext uri="{FF2B5EF4-FFF2-40B4-BE49-F238E27FC236}">
                <a16:creationId xmlns:a16="http://schemas.microsoft.com/office/drawing/2014/main" id="{BBD064B4-D6CD-1F47-9096-7E3760DAB7C2}"/>
              </a:ext>
            </a:extLst>
          </p:cNvPr>
          <p:cNvSpPr>
            <a:spLocks noGrp="1"/>
          </p:cNvSpPr>
          <p:nvPr>
            <p:ph type="title"/>
          </p:nvPr>
        </p:nvSpPr>
        <p:spPr>
          <a:xfrm>
            <a:off x="812205" y="804519"/>
            <a:ext cx="3241820" cy="4431360"/>
          </a:xfrm>
        </p:spPr>
        <p:txBody>
          <a:bodyPr anchor="ctr">
            <a:normAutofit/>
          </a:bodyPr>
          <a:lstStyle/>
          <a:p>
            <a:r>
              <a:rPr lang="en-US" dirty="0"/>
              <a:t>Action research proposal</a:t>
            </a:r>
          </a:p>
        </p:txBody>
      </p:sp>
      <p:cxnSp>
        <p:nvCxnSpPr>
          <p:cNvPr id="12" name="Straight Connector 11">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45156"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7B66527-1460-AE46-8047-0814E5143DC8}"/>
              </a:ext>
            </a:extLst>
          </p:cNvPr>
          <p:cNvSpPr>
            <a:spLocks noGrp="1"/>
          </p:cNvSpPr>
          <p:nvPr>
            <p:ph idx="1"/>
          </p:nvPr>
        </p:nvSpPr>
        <p:spPr>
          <a:xfrm>
            <a:off x="4637863" y="257176"/>
            <a:ext cx="7263618" cy="6122603"/>
          </a:xfrm>
        </p:spPr>
        <p:txBody>
          <a:bodyPr anchor="ctr">
            <a:normAutofit lnSpcReduction="10000"/>
          </a:bodyPr>
          <a:lstStyle/>
          <a:p>
            <a:pPr>
              <a:lnSpc>
                <a:spcPct val="110000"/>
              </a:lnSpc>
            </a:pPr>
            <a:r>
              <a:rPr lang="en-US" sz="1400" dirty="0"/>
              <a:t>The length of this proposal will last throughout the Fall 2020 semester, beginning 1-2 weeks before the semester begins for collaborating, developing, and brainstorming.  It will end 2-3 weeks after the end of the Fall 2020 semester so the original team can analyze data collected throughout the semester and at the completion of the classes through student surveys.  It is possible that the project will extend through the Spring 2021 semester, but only if the team determines through student feedback that more changes and improvements need to be made to the classes, and if they will still be offered online due to COVID-19.</a:t>
            </a:r>
          </a:p>
          <a:p>
            <a:pPr>
              <a:lnSpc>
                <a:spcPct val="110000"/>
              </a:lnSpc>
            </a:pPr>
            <a:r>
              <a:rPr lang="en-US" sz="1400" dirty="0"/>
              <a:t>Data for this proposal will include student surveys, student interviews throughout the semester, student grades (as they relate to previous student outcomes in campus classes), and research into developing academic journals as they relate to online learning and art education.  The team of administrators and staff will also collect information through research on online learning in general to share with the group, while art teachers will research resources specifically related to online art education.</a:t>
            </a:r>
          </a:p>
          <a:p>
            <a:pPr>
              <a:lnSpc>
                <a:spcPct val="110000"/>
              </a:lnSpc>
            </a:pPr>
            <a:r>
              <a:rPr lang="en-US" sz="1400" dirty="0"/>
              <a:t>Surveys can be designed to weigh student satisfaction comparing online art classes taken verses previously taken campus art classes.  New students can compare college online art classes to any previously taken F2F art classes from high school.  Individual student interviews can further expand on our understanding of their perceived level of satisfaction.  These findings, along with a comparison of final grades to previously taken campus art classes, the team can determine the successes of the project and opportunities to strengthen online experiences.  During the data analysis phase, the team can include more participants who have had experience with online teaching and learning in similarly designed courses such as science labs.  The original team can gain new knowledge of online learning satisfaction from other departments and brainstorm new possibilities. Academic journals collected throughout the semester can go through a thorough literature review based on identified sub-topics.  Teachers can share their findings to the team, and they can evaluate all of the findings as a group and apply any discoveries to the project.</a:t>
            </a:r>
          </a:p>
          <a:p>
            <a:pPr>
              <a:lnSpc>
                <a:spcPct val="110000"/>
              </a:lnSpc>
            </a:pPr>
            <a:endParaRPr lang="en-US" sz="1000" dirty="0"/>
          </a:p>
          <a:p>
            <a:pPr>
              <a:lnSpc>
                <a:spcPct val="110000"/>
              </a:lnSpc>
            </a:pPr>
            <a:endParaRPr lang="en-US" sz="1000" dirty="0"/>
          </a:p>
        </p:txBody>
      </p:sp>
      <p:pic>
        <p:nvPicPr>
          <p:cNvPr id="14" name="Picture 13">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2746722740"/>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3"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E17A66-CA5B-7C49-90CD-BDF2DAC42AF0}"/>
              </a:ext>
            </a:extLst>
          </p:cNvPr>
          <p:cNvSpPr>
            <a:spLocks noGrp="1"/>
          </p:cNvSpPr>
          <p:nvPr>
            <p:ph type="title"/>
          </p:nvPr>
        </p:nvSpPr>
        <p:spPr>
          <a:xfrm>
            <a:off x="8614504" y="1240076"/>
            <a:ext cx="2727813" cy="4584527"/>
          </a:xfrm>
        </p:spPr>
        <p:txBody>
          <a:bodyPr>
            <a:normAutofit/>
          </a:bodyPr>
          <a:lstStyle/>
          <a:p>
            <a:r>
              <a:rPr lang="en-US" dirty="0">
                <a:solidFill>
                  <a:srgbClr val="FFFFFF"/>
                </a:solidFill>
              </a:rPr>
              <a:t>Discussion and reflection</a:t>
            </a:r>
          </a:p>
        </p:txBody>
      </p:sp>
      <p:sp>
        <p:nvSpPr>
          <p:cNvPr id="3" name="Content Placeholder 2">
            <a:extLst>
              <a:ext uri="{FF2B5EF4-FFF2-40B4-BE49-F238E27FC236}">
                <a16:creationId xmlns:a16="http://schemas.microsoft.com/office/drawing/2014/main" id="{D9AF2EF7-0F7C-FB4A-BF68-5B27DCF25F66}"/>
              </a:ext>
            </a:extLst>
          </p:cNvPr>
          <p:cNvSpPr>
            <a:spLocks noGrp="1"/>
          </p:cNvSpPr>
          <p:nvPr>
            <p:ph idx="1"/>
          </p:nvPr>
        </p:nvSpPr>
        <p:spPr>
          <a:xfrm>
            <a:off x="849683" y="865050"/>
            <a:ext cx="6636723" cy="5127898"/>
          </a:xfrm>
        </p:spPr>
        <p:txBody>
          <a:bodyPr anchor="t">
            <a:normAutofit/>
          </a:bodyPr>
          <a:lstStyle/>
          <a:p>
            <a:pPr marL="0" indent="0">
              <a:lnSpc>
                <a:spcPct val="110000"/>
              </a:lnSpc>
              <a:buNone/>
            </a:pPr>
            <a:r>
              <a:rPr lang="en-US" sz="1600" dirty="0"/>
              <a:t>The M.Ed. Program and the Capstone Project has had a profound effect on me as I've been working to develop my campus classes into online formats due to COVID-19.  The research and literature reviews I have done have immensely helped me to understand the nuances of online learning, how students feel about it, and how to create an online atmosphere of community and collaboration.</a:t>
            </a:r>
          </a:p>
          <a:p>
            <a:pPr marL="0" indent="0">
              <a:lnSpc>
                <a:spcPct val="110000"/>
              </a:lnSpc>
              <a:buNone/>
            </a:pPr>
            <a:endParaRPr lang="en-US" sz="1600" dirty="0"/>
          </a:p>
          <a:p>
            <a:pPr>
              <a:lnSpc>
                <a:spcPct val="110000"/>
              </a:lnSpc>
            </a:pPr>
            <a:r>
              <a:rPr lang="en-US" sz="1600" b="1" dirty="0"/>
              <a:t>M.Ed. Outcome: Identify and critically evaluate research-based education strategies and practices.</a:t>
            </a:r>
            <a:r>
              <a:rPr lang="en-US" sz="1600" dirty="0"/>
              <a:t> </a:t>
            </a:r>
          </a:p>
          <a:p>
            <a:pPr>
              <a:lnSpc>
                <a:spcPct val="110000"/>
              </a:lnSpc>
            </a:pPr>
            <a:r>
              <a:rPr lang="en-US" sz="1600" dirty="0"/>
              <a:t>Throughout the capstone project, I have identified many research-based strategies and practices and directly applied the knowledge gained to develop a unique capstone project that focuses on my field of teaching, studio art.  The literature review provided the necessary skills to properly evaluate and analyze academic research and how it relates to my teaching strategies.  In previous M.Ed. classes, I also identified and evaluated similar research and applied new knowledge by developing online art history courses using a variety of design techniques.</a:t>
            </a:r>
          </a:p>
          <a:p>
            <a:pPr>
              <a:lnSpc>
                <a:spcPct val="110000"/>
              </a:lnSpc>
            </a:pPr>
            <a:endParaRPr lang="en-US" sz="1500" dirty="0"/>
          </a:p>
          <a:p>
            <a:pPr>
              <a:lnSpc>
                <a:spcPct val="110000"/>
              </a:lnSpc>
            </a:pPr>
            <a:endParaRPr lang="en-US" sz="1500" dirty="0"/>
          </a:p>
        </p:txBody>
      </p:sp>
    </p:spTree>
    <p:extLst>
      <p:ext uri="{BB962C8B-B14F-4D97-AF65-F5344CB8AC3E}">
        <p14:creationId xmlns:p14="http://schemas.microsoft.com/office/powerpoint/2010/main" val="2512787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3"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A65CFAF-A708-A34B-A0CB-543A68887FEB}"/>
              </a:ext>
            </a:extLst>
          </p:cNvPr>
          <p:cNvSpPr>
            <a:spLocks noGrp="1"/>
          </p:cNvSpPr>
          <p:nvPr>
            <p:ph type="title"/>
          </p:nvPr>
        </p:nvSpPr>
        <p:spPr>
          <a:xfrm>
            <a:off x="8614504" y="1240076"/>
            <a:ext cx="2727813" cy="4584527"/>
          </a:xfrm>
        </p:spPr>
        <p:txBody>
          <a:bodyPr>
            <a:normAutofit/>
          </a:bodyPr>
          <a:lstStyle/>
          <a:p>
            <a:r>
              <a:rPr lang="en-US" dirty="0">
                <a:solidFill>
                  <a:srgbClr val="FFFFFF"/>
                </a:solidFill>
              </a:rPr>
              <a:t>Discussion and reflection</a:t>
            </a:r>
          </a:p>
        </p:txBody>
      </p:sp>
      <p:sp>
        <p:nvSpPr>
          <p:cNvPr id="14" name="Content Placeholder 2">
            <a:extLst>
              <a:ext uri="{FF2B5EF4-FFF2-40B4-BE49-F238E27FC236}">
                <a16:creationId xmlns:a16="http://schemas.microsoft.com/office/drawing/2014/main" id="{3E1EE624-6CCD-AF46-B30E-43B0109783FE}"/>
              </a:ext>
            </a:extLst>
          </p:cNvPr>
          <p:cNvSpPr>
            <a:spLocks noGrp="1"/>
          </p:cNvSpPr>
          <p:nvPr>
            <p:ph idx="1"/>
          </p:nvPr>
        </p:nvSpPr>
        <p:spPr>
          <a:xfrm>
            <a:off x="849683" y="861848"/>
            <a:ext cx="6636723" cy="5591503"/>
          </a:xfrm>
        </p:spPr>
        <p:txBody>
          <a:bodyPr anchor="t">
            <a:normAutofit fontScale="92500" lnSpcReduction="20000"/>
          </a:bodyPr>
          <a:lstStyle/>
          <a:p>
            <a:pPr lvl="0">
              <a:lnSpc>
                <a:spcPct val="110000"/>
              </a:lnSpc>
            </a:pPr>
            <a:r>
              <a:rPr lang="en-US" sz="1600" b="1" dirty="0"/>
              <a:t>M.Ed. Outcome: Establish and evaluate learning communities that are collaborative, inclusive, and support the needs of a diverse population of learners.</a:t>
            </a:r>
            <a:endParaRPr lang="en-US" sz="1600" dirty="0"/>
          </a:p>
          <a:p>
            <a:pPr>
              <a:lnSpc>
                <a:spcPct val="110000"/>
              </a:lnSpc>
            </a:pPr>
            <a:r>
              <a:rPr lang="en-US" sz="1600" dirty="0"/>
              <a:t>Throughout the capstone project, my research was based on finding solutions to creating a collaborative learning environment with a variety of student demographics.  Not only is it important to have a collaborative learning environment for students, there is also evidence throughout the program’s courses that collaboration between administrators, staff, and teachers create successful college courses, particular when they are moved into an online format.  Each colleague has their own experiences and background that further enhances collaborative learning environments.  My capstone project includes using this knowledge to create collaborative learning experiences.</a:t>
            </a:r>
          </a:p>
          <a:p>
            <a:pPr lvl="0">
              <a:lnSpc>
                <a:spcPct val="110000"/>
              </a:lnSpc>
            </a:pPr>
            <a:r>
              <a:rPr lang="en-US" sz="1600" b="1" dirty="0"/>
              <a:t>Learning Design &amp; Technology Outcome: Understand and be able to apply theories of design and instruction to the development, design, and implementation of educational experiences and events.</a:t>
            </a:r>
            <a:endParaRPr lang="en-US" sz="1600" dirty="0"/>
          </a:p>
          <a:p>
            <a:pPr>
              <a:lnSpc>
                <a:spcPct val="110000"/>
              </a:lnSpc>
            </a:pPr>
            <a:r>
              <a:rPr lang="en-US" sz="1600" dirty="0"/>
              <a:t>My capstone project has given me the opportunity to apply the knowledge gained from previous courses to plan a strategy to develop online studio art courses.  The varying theories I have used throughout the M.Ed. program has given me the experience needed to further my career and aid my college transition to online learning for all students.  Developing a method of using design and instruction theories based on my capstone project has been a beneficial experience as I now know how to integrate design to create engaging learning experiences.</a:t>
            </a:r>
          </a:p>
          <a:p>
            <a:pPr>
              <a:lnSpc>
                <a:spcPct val="110000"/>
              </a:lnSpc>
            </a:pPr>
            <a:endParaRPr lang="en-US" sz="1100" dirty="0"/>
          </a:p>
          <a:p>
            <a:pPr>
              <a:lnSpc>
                <a:spcPct val="110000"/>
              </a:lnSpc>
            </a:pPr>
            <a:endParaRPr lang="en-US" sz="1100" dirty="0"/>
          </a:p>
        </p:txBody>
      </p:sp>
    </p:spTree>
    <p:extLst>
      <p:ext uri="{BB962C8B-B14F-4D97-AF65-F5344CB8AC3E}">
        <p14:creationId xmlns:p14="http://schemas.microsoft.com/office/powerpoint/2010/main" val="2137122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a:extLst>
              <a:ext uri="{FF2B5EF4-FFF2-40B4-BE49-F238E27FC236}">
                <a16:creationId xmlns:a16="http://schemas.microsoft.com/office/drawing/2014/main" id="{F76BCBC4-6613-F048-B767-4566FEA1DB64}"/>
              </a:ext>
            </a:extLst>
          </p:cNvPr>
          <p:cNvSpPr>
            <a:spLocks noGrp="1"/>
          </p:cNvSpPr>
          <p:nvPr>
            <p:ph type="title"/>
          </p:nvPr>
        </p:nvSpPr>
        <p:spPr>
          <a:xfrm>
            <a:off x="812205" y="804519"/>
            <a:ext cx="3241820" cy="4431360"/>
          </a:xfrm>
        </p:spPr>
        <p:txBody>
          <a:bodyPr anchor="ctr">
            <a:normAutofit/>
          </a:bodyPr>
          <a:lstStyle/>
          <a:p>
            <a:r>
              <a:rPr lang="en-US" dirty="0"/>
              <a:t>references</a:t>
            </a:r>
          </a:p>
        </p:txBody>
      </p:sp>
      <p:cxnSp>
        <p:nvCxnSpPr>
          <p:cNvPr id="21" name="Straight Connector 20">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45156"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F0D0296-A46E-F048-82C4-AC89CEEB0D08}"/>
              </a:ext>
            </a:extLst>
          </p:cNvPr>
          <p:cNvSpPr>
            <a:spLocks noGrp="1"/>
          </p:cNvSpPr>
          <p:nvPr>
            <p:ph idx="1"/>
          </p:nvPr>
        </p:nvSpPr>
        <p:spPr>
          <a:xfrm>
            <a:off x="4636288" y="1213320"/>
            <a:ext cx="6102559" cy="4431359"/>
          </a:xfrm>
        </p:spPr>
        <p:txBody>
          <a:bodyPr anchor="ctr">
            <a:normAutofit lnSpcReduction="10000"/>
          </a:bodyPr>
          <a:lstStyle/>
          <a:p>
            <a:pPr>
              <a:lnSpc>
                <a:spcPct val="110000"/>
              </a:lnSpc>
            </a:pPr>
            <a:r>
              <a:rPr lang="en-US" sz="1400" dirty="0"/>
              <a:t>Coates, C. (2020). </a:t>
            </a:r>
            <a:r>
              <a:rPr lang="en-US" sz="1400" i="1" dirty="0"/>
              <a:t>Embrace art education’s indiscernibility.  </a:t>
            </a:r>
            <a:r>
              <a:rPr lang="en-US" sz="1400" dirty="0"/>
              <a:t>Art Education, v73(4), p44-47.</a:t>
            </a:r>
          </a:p>
          <a:p>
            <a:pPr>
              <a:lnSpc>
                <a:spcPct val="110000"/>
              </a:lnSpc>
            </a:pPr>
            <a:r>
              <a:rPr lang="en-US" sz="1400" dirty="0"/>
              <a:t>Gao, L. &amp; Lin, X. (2020). </a:t>
            </a:r>
            <a:r>
              <a:rPr lang="en-US" sz="1400" i="1" dirty="0"/>
              <a:t>Students’ sense of community and perspectives of taking synchronous and asynchronous online courses. </a:t>
            </a:r>
            <a:r>
              <a:rPr lang="en-US" sz="1400" dirty="0"/>
              <a:t>Asian Journal of Distance Education, v15(1), p169-179.</a:t>
            </a:r>
          </a:p>
          <a:p>
            <a:pPr>
              <a:lnSpc>
                <a:spcPct val="110000"/>
              </a:lnSpc>
            </a:pPr>
            <a:r>
              <a:rPr lang="en-US" sz="1400" dirty="0"/>
              <a:t>Kong, F. (2020). </a:t>
            </a:r>
            <a:r>
              <a:rPr lang="en-US" sz="1400" i="1" dirty="0"/>
              <a:t>Evaluation model of adaptive teaching ability of college art teachers. </a:t>
            </a:r>
            <a:r>
              <a:rPr lang="en-US" sz="1400" dirty="0"/>
              <a:t>Kassel University Press.</a:t>
            </a:r>
          </a:p>
          <a:p>
            <a:pPr>
              <a:lnSpc>
                <a:spcPct val="110000"/>
              </a:lnSpc>
            </a:pPr>
            <a:r>
              <a:rPr lang="en-US" sz="1400" dirty="0"/>
              <a:t>Lierse, S. (2015). </a:t>
            </a:r>
            <a:r>
              <a:rPr lang="en-US" sz="1400" i="1" dirty="0"/>
              <a:t>Developing fully online pre-service music and arts education courses. </a:t>
            </a:r>
            <a:r>
              <a:rPr lang="en-US" sz="1400" dirty="0"/>
              <a:t>Victorian Journal of Music Education, v1, p29-34.</a:t>
            </a:r>
          </a:p>
          <a:p>
            <a:pPr>
              <a:lnSpc>
                <a:spcPct val="110000"/>
              </a:lnSpc>
            </a:pPr>
            <a:r>
              <a:rPr lang="en-US" sz="1400" dirty="0"/>
              <a:t>Mucahit, B. (2018). </a:t>
            </a:r>
            <a:r>
              <a:rPr lang="en-US" sz="1400" i="1" dirty="0"/>
              <a:t>Opportunities for computer technology in visual arts education. </a:t>
            </a:r>
            <a:r>
              <a:rPr lang="en-US" sz="1400" dirty="0"/>
              <a:t>Idil Sanat ve Dil Dergisi, v7(49), p1177-1189.</a:t>
            </a:r>
          </a:p>
          <a:p>
            <a:pPr>
              <a:lnSpc>
                <a:spcPct val="110000"/>
              </a:lnSpc>
            </a:pPr>
            <a:r>
              <a:rPr lang="en-US" sz="1400" dirty="0"/>
              <a:t>Rima, A.T. (2019). </a:t>
            </a:r>
            <a:r>
              <a:rPr lang="en-US" sz="1400" i="1" dirty="0"/>
              <a:t>Nonverbal communication in text-based, asynchronous online education. </a:t>
            </a:r>
            <a:r>
              <a:rPr lang="en-US" sz="1400" dirty="0"/>
              <a:t>Distributed Learning, v20(1), p144-164.</a:t>
            </a:r>
          </a:p>
          <a:p>
            <a:pPr>
              <a:lnSpc>
                <a:spcPct val="110000"/>
              </a:lnSpc>
            </a:pPr>
            <a:r>
              <a:rPr lang="en-US" sz="1400" dirty="0"/>
              <a:t>Taiguo, L. (2018). </a:t>
            </a:r>
            <a:r>
              <a:rPr lang="en-US" sz="1400" i="1" dirty="0"/>
              <a:t>Construction and implementation of network teaching platform for design art education based on cloud technology. </a:t>
            </a:r>
            <a:r>
              <a:rPr lang="en-US" sz="1400" dirty="0"/>
              <a:t>Educational Sciences: Theory and Practice, v18(5), p1738-1746.</a:t>
            </a:r>
          </a:p>
          <a:p>
            <a:pPr>
              <a:lnSpc>
                <a:spcPct val="110000"/>
              </a:lnSpc>
            </a:pPr>
            <a:endParaRPr lang="en-US" sz="1300" dirty="0"/>
          </a:p>
          <a:p>
            <a:pPr>
              <a:lnSpc>
                <a:spcPct val="110000"/>
              </a:lnSpc>
            </a:pPr>
            <a:endParaRPr lang="en-US" sz="1300" dirty="0"/>
          </a:p>
        </p:txBody>
      </p:sp>
      <p:pic>
        <p:nvPicPr>
          <p:cNvPr id="23" name="Picture 22">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248990166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0</TotalTime>
  <Words>2821</Words>
  <Application>Microsoft Macintosh PowerPoint</Application>
  <PresentationFormat>Widescreen</PresentationFormat>
  <Paragraphs>48</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Gill Sans MT</vt:lpstr>
      <vt:lpstr>Gallery</vt:lpstr>
      <vt:lpstr>Designing Asynchronous Online College Art Classes</vt:lpstr>
      <vt:lpstr>abstract</vt:lpstr>
      <vt:lpstr>Problem statement</vt:lpstr>
      <vt:lpstr>Research questions</vt:lpstr>
      <vt:lpstr>Literature review: Topic 1</vt:lpstr>
      <vt:lpstr>Literature review: Topic 2</vt:lpstr>
      <vt:lpstr>Literature review: Topic 3</vt:lpstr>
      <vt:lpstr>Action research proposal</vt:lpstr>
      <vt:lpstr>Action research proposal</vt:lpstr>
      <vt:lpstr>Discussion and reflection</vt:lpstr>
      <vt:lpstr>Discussion and reflection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Asynchronous Online College Art Classes</dc:title>
  <dc:creator>tracy.collamore@students.post.edu</dc:creator>
  <cp:lastModifiedBy>tracy.collamore@students.post.edu</cp:lastModifiedBy>
  <cp:revision>2</cp:revision>
  <dcterms:created xsi:type="dcterms:W3CDTF">2020-08-19T19:46:19Z</dcterms:created>
  <dcterms:modified xsi:type="dcterms:W3CDTF">2020-08-19T19:47:36Z</dcterms:modified>
</cp:coreProperties>
</file>