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40"/>
  </p:notesMasterIdLst>
  <p:sldIdLst>
    <p:sldId id="290" r:id="rId2"/>
    <p:sldId id="256" r:id="rId3"/>
    <p:sldId id="291" r:id="rId4"/>
    <p:sldId id="257" r:id="rId5"/>
    <p:sldId id="266" r:id="rId6"/>
    <p:sldId id="267" r:id="rId7"/>
    <p:sldId id="282" r:id="rId8"/>
    <p:sldId id="258" r:id="rId9"/>
    <p:sldId id="268" r:id="rId10"/>
    <p:sldId id="269" r:id="rId11"/>
    <p:sldId id="283" r:id="rId12"/>
    <p:sldId id="259" r:id="rId13"/>
    <p:sldId id="271" r:id="rId14"/>
    <p:sldId id="270" r:id="rId15"/>
    <p:sldId id="284" r:id="rId16"/>
    <p:sldId id="260" r:id="rId17"/>
    <p:sldId id="272" r:id="rId18"/>
    <p:sldId id="273" r:id="rId19"/>
    <p:sldId id="285" r:id="rId20"/>
    <p:sldId id="261" r:id="rId21"/>
    <p:sldId id="274" r:id="rId22"/>
    <p:sldId id="275" r:id="rId23"/>
    <p:sldId id="286" r:id="rId24"/>
    <p:sldId id="262" r:id="rId25"/>
    <p:sldId id="276" r:id="rId26"/>
    <p:sldId id="277" r:id="rId27"/>
    <p:sldId id="287" r:id="rId28"/>
    <p:sldId id="263" r:id="rId29"/>
    <p:sldId id="278" r:id="rId30"/>
    <p:sldId id="279" r:id="rId31"/>
    <p:sldId id="288" r:id="rId32"/>
    <p:sldId id="264" r:id="rId33"/>
    <p:sldId id="280" r:id="rId34"/>
    <p:sldId id="281" r:id="rId35"/>
    <p:sldId id="289" r:id="rId36"/>
    <p:sldId id="292" r:id="rId37"/>
    <p:sldId id="265" r:id="rId38"/>
    <p:sldId id="293"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589"/>
    <p:restoredTop sz="94673"/>
  </p:normalViewPr>
  <p:slideViewPr>
    <p:cSldViewPr snapToGrid="0" snapToObjects="1">
      <p:cViewPr varScale="1">
        <p:scale>
          <a:sx n="71" d="100"/>
          <a:sy n="71" d="100"/>
        </p:scale>
        <p:origin x="192" y="960"/>
      </p:cViewPr>
      <p:guideLst/>
    </p:cSldViewPr>
  </p:slideViewPr>
  <p:notesTextViewPr>
    <p:cViewPr>
      <p:scale>
        <a:sx n="1" d="1"/>
        <a:sy n="1" d="1"/>
      </p:scale>
      <p:origin x="0" y="0"/>
    </p:cViewPr>
  </p:notesTextViewPr>
  <p:notesViewPr>
    <p:cSldViewPr snapToGrid="0" snapToObjects="1">
      <p:cViewPr varScale="1">
        <p:scale>
          <a:sx n="86" d="100"/>
          <a:sy n="86" d="100"/>
        </p:scale>
        <p:origin x="2720"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DB8F6C-7678-4193-83F1-C37174DC454D}" type="doc">
      <dgm:prSet loTypeId="urn:microsoft.com/office/officeart/2005/8/layout/hierarchy1" loCatId="hierarchy" qsTypeId="urn:microsoft.com/office/officeart/2005/8/quickstyle/simple4" qsCatId="simple" csTypeId="urn:microsoft.com/office/officeart/2005/8/colors/accent1_2" csCatId="accent1"/>
      <dgm:spPr/>
      <dgm:t>
        <a:bodyPr/>
        <a:lstStyle/>
        <a:p>
          <a:endParaRPr lang="en-US"/>
        </a:p>
      </dgm:t>
    </dgm:pt>
    <dgm:pt modelId="{A09C8E31-6272-48D2-AE02-A535732C2518}">
      <dgm:prSet/>
      <dgm:spPr/>
      <dgm:t>
        <a:bodyPr/>
        <a:lstStyle/>
        <a:p>
          <a:r>
            <a:rPr lang="en-US" b="1" i="0" dirty="0"/>
            <a:t>The development of Art History II for Post University includes a variety of Absorb, Do, and Connect Activities to ensure an immersive, interactive learning experience.  Interactive content brings the content to life and relates Art History to students’ experiences and enhances personal growth.  </a:t>
          </a:r>
          <a:endParaRPr lang="en-US" dirty="0"/>
        </a:p>
      </dgm:t>
    </dgm:pt>
    <dgm:pt modelId="{EC5A2BCA-D6B2-4900-BCAB-543F02A0940C}" type="parTrans" cxnId="{711BEA05-99AF-46C5-BCF5-F6FED9BCCC36}">
      <dgm:prSet/>
      <dgm:spPr/>
      <dgm:t>
        <a:bodyPr/>
        <a:lstStyle/>
        <a:p>
          <a:endParaRPr lang="en-US"/>
        </a:p>
      </dgm:t>
    </dgm:pt>
    <dgm:pt modelId="{17831110-28BC-471B-BF64-17316AB3C319}" type="sibTrans" cxnId="{711BEA05-99AF-46C5-BCF5-F6FED9BCCC36}">
      <dgm:prSet/>
      <dgm:spPr/>
      <dgm:t>
        <a:bodyPr/>
        <a:lstStyle/>
        <a:p>
          <a:endParaRPr lang="en-US"/>
        </a:p>
      </dgm:t>
    </dgm:pt>
    <dgm:pt modelId="{CC23AA43-8C62-487D-8DDA-030181318CAD}">
      <dgm:prSet/>
      <dgm:spPr/>
      <dgm:t>
        <a:bodyPr/>
        <a:lstStyle/>
        <a:p>
          <a:r>
            <a:rPr lang="en-US" b="1" i="0" dirty="0"/>
            <a:t>Upon completion of the course, students will have established an educational experience where Art History is proven to be relevant to their personal and academic goals.  It is our hope that students will find this class informative and enjoyable, which will encourage them to pursue other Art classes at Post.</a:t>
          </a:r>
          <a:endParaRPr lang="en-US" dirty="0"/>
        </a:p>
      </dgm:t>
    </dgm:pt>
    <dgm:pt modelId="{A648A368-C481-46B1-A1B8-D55DA7B86AB9}" type="parTrans" cxnId="{C80A7E8C-2A19-4541-89E7-D292516AA062}">
      <dgm:prSet/>
      <dgm:spPr/>
      <dgm:t>
        <a:bodyPr/>
        <a:lstStyle/>
        <a:p>
          <a:endParaRPr lang="en-US"/>
        </a:p>
      </dgm:t>
    </dgm:pt>
    <dgm:pt modelId="{4BC4F6C8-9D8C-444C-8C98-6E2AC74DC1AB}" type="sibTrans" cxnId="{C80A7E8C-2A19-4541-89E7-D292516AA062}">
      <dgm:prSet/>
      <dgm:spPr/>
      <dgm:t>
        <a:bodyPr/>
        <a:lstStyle/>
        <a:p>
          <a:endParaRPr lang="en-US"/>
        </a:p>
      </dgm:t>
    </dgm:pt>
    <dgm:pt modelId="{CF523127-E555-2C42-8191-5B852E9C41F3}" type="pres">
      <dgm:prSet presAssocID="{74DB8F6C-7678-4193-83F1-C37174DC454D}" presName="hierChild1" presStyleCnt="0">
        <dgm:presLayoutVars>
          <dgm:chPref val="1"/>
          <dgm:dir/>
          <dgm:animOne val="branch"/>
          <dgm:animLvl val="lvl"/>
          <dgm:resizeHandles/>
        </dgm:presLayoutVars>
      </dgm:prSet>
      <dgm:spPr/>
    </dgm:pt>
    <dgm:pt modelId="{39F72DBB-7142-CD49-AB55-4A362A97C74E}" type="pres">
      <dgm:prSet presAssocID="{A09C8E31-6272-48D2-AE02-A535732C2518}" presName="hierRoot1" presStyleCnt="0"/>
      <dgm:spPr/>
    </dgm:pt>
    <dgm:pt modelId="{0137E087-3FA1-7A48-A59C-3DCCC1C4D62B}" type="pres">
      <dgm:prSet presAssocID="{A09C8E31-6272-48D2-AE02-A535732C2518}" presName="composite" presStyleCnt="0"/>
      <dgm:spPr/>
    </dgm:pt>
    <dgm:pt modelId="{97A3CF83-1F3A-C047-8A71-B9BBF74665ED}" type="pres">
      <dgm:prSet presAssocID="{A09C8E31-6272-48D2-AE02-A535732C2518}" presName="background" presStyleLbl="node0" presStyleIdx="0" presStyleCnt="2"/>
      <dgm:spPr/>
    </dgm:pt>
    <dgm:pt modelId="{06EBBAC5-AC58-C941-B15B-D0CEC873C267}" type="pres">
      <dgm:prSet presAssocID="{A09C8E31-6272-48D2-AE02-A535732C2518}" presName="text" presStyleLbl="fgAcc0" presStyleIdx="0" presStyleCnt="2">
        <dgm:presLayoutVars>
          <dgm:chPref val="3"/>
        </dgm:presLayoutVars>
      </dgm:prSet>
      <dgm:spPr/>
    </dgm:pt>
    <dgm:pt modelId="{EEA6E0EF-D0DA-F24F-A3B3-C1D8DA55BA6F}" type="pres">
      <dgm:prSet presAssocID="{A09C8E31-6272-48D2-AE02-A535732C2518}" presName="hierChild2" presStyleCnt="0"/>
      <dgm:spPr/>
    </dgm:pt>
    <dgm:pt modelId="{F5B5CDFF-9AFD-CA48-9D82-EC540FE66169}" type="pres">
      <dgm:prSet presAssocID="{CC23AA43-8C62-487D-8DDA-030181318CAD}" presName="hierRoot1" presStyleCnt="0"/>
      <dgm:spPr/>
    </dgm:pt>
    <dgm:pt modelId="{AC4E9A48-BFDC-2948-9788-90B29EC265F0}" type="pres">
      <dgm:prSet presAssocID="{CC23AA43-8C62-487D-8DDA-030181318CAD}" presName="composite" presStyleCnt="0"/>
      <dgm:spPr/>
    </dgm:pt>
    <dgm:pt modelId="{39000090-4688-F74F-9F23-A0781BCDE48C}" type="pres">
      <dgm:prSet presAssocID="{CC23AA43-8C62-487D-8DDA-030181318CAD}" presName="background" presStyleLbl="node0" presStyleIdx="1" presStyleCnt="2"/>
      <dgm:spPr/>
    </dgm:pt>
    <dgm:pt modelId="{3FBBA097-D57C-9244-A330-48E585D436F2}" type="pres">
      <dgm:prSet presAssocID="{CC23AA43-8C62-487D-8DDA-030181318CAD}" presName="text" presStyleLbl="fgAcc0" presStyleIdx="1" presStyleCnt="2">
        <dgm:presLayoutVars>
          <dgm:chPref val="3"/>
        </dgm:presLayoutVars>
      </dgm:prSet>
      <dgm:spPr/>
    </dgm:pt>
    <dgm:pt modelId="{818D10F6-5BFF-9441-A848-255676CFBF32}" type="pres">
      <dgm:prSet presAssocID="{CC23AA43-8C62-487D-8DDA-030181318CAD}" presName="hierChild2" presStyleCnt="0"/>
      <dgm:spPr/>
    </dgm:pt>
  </dgm:ptLst>
  <dgm:cxnLst>
    <dgm:cxn modelId="{711BEA05-99AF-46C5-BCF5-F6FED9BCCC36}" srcId="{74DB8F6C-7678-4193-83F1-C37174DC454D}" destId="{A09C8E31-6272-48D2-AE02-A535732C2518}" srcOrd="0" destOrd="0" parTransId="{EC5A2BCA-D6B2-4900-BCAB-543F02A0940C}" sibTransId="{17831110-28BC-471B-BF64-17316AB3C319}"/>
    <dgm:cxn modelId="{DFD3D60E-DE74-0949-9579-DCAB8EA8CBE1}" type="presOf" srcId="{74DB8F6C-7678-4193-83F1-C37174DC454D}" destId="{CF523127-E555-2C42-8191-5B852E9C41F3}" srcOrd="0" destOrd="0" presId="urn:microsoft.com/office/officeart/2005/8/layout/hierarchy1"/>
    <dgm:cxn modelId="{C8943B3F-D509-1C4D-A15D-64A9E7B5EBBD}" type="presOf" srcId="{A09C8E31-6272-48D2-AE02-A535732C2518}" destId="{06EBBAC5-AC58-C941-B15B-D0CEC873C267}" srcOrd="0" destOrd="0" presId="urn:microsoft.com/office/officeart/2005/8/layout/hierarchy1"/>
    <dgm:cxn modelId="{C80A7E8C-2A19-4541-89E7-D292516AA062}" srcId="{74DB8F6C-7678-4193-83F1-C37174DC454D}" destId="{CC23AA43-8C62-487D-8DDA-030181318CAD}" srcOrd="1" destOrd="0" parTransId="{A648A368-C481-46B1-A1B8-D55DA7B86AB9}" sibTransId="{4BC4F6C8-9D8C-444C-8C98-6E2AC74DC1AB}"/>
    <dgm:cxn modelId="{D7DEF9AB-58E5-4042-8F11-BDB867CBA166}" type="presOf" srcId="{CC23AA43-8C62-487D-8DDA-030181318CAD}" destId="{3FBBA097-D57C-9244-A330-48E585D436F2}" srcOrd="0" destOrd="0" presId="urn:microsoft.com/office/officeart/2005/8/layout/hierarchy1"/>
    <dgm:cxn modelId="{868CCA25-4B1D-B04C-9D8C-52DB4C1EA1AA}" type="presParOf" srcId="{CF523127-E555-2C42-8191-5B852E9C41F3}" destId="{39F72DBB-7142-CD49-AB55-4A362A97C74E}" srcOrd="0" destOrd="0" presId="urn:microsoft.com/office/officeart/2005/8/layout/hierarchy1"/>
    <dgm:cxn modelId="{4986833E-7617-9B4E-B91C-A398994096CC}" type="presParOf" srcId="{39F72DBB-7142-CD49-AB55-4A362A97C74E}" destId="{0137E087-3FA1-7A48-A59C-3DCCC1C4D62B}" srcOrd="0" destOrd="0" presId="urn:microsoft.com/office/officeart/2005/8/layout/hierarchy1"/>
    <dgm:cxn modelId="{FC81624B-1A4F-2D45-AD1A-7A0C4AEE0C6E}" type="presParOf" srcId="{0137E087-3FA1-7A48-A59C-3DCCC1C4D62B}" destId="{97A3CF83-1F3A-C047-8A71-B9BBF74665ED}" srcOrd="0" destOrd="0" presId="urn:microsoft.com/office/officeart/2005/8/layout/hierarchy1"/>
    <dgm:cxn modelId="{ECCAFEA8-5636-8741-86A6-856E31CF77D1}" type="presParOf" srcId="{0137E087-3FA1-7A48-A59C-3DCCC1C4D62B}" destId="{06EBBAC5-AC58-C941-B15B-D0CEC873C267}" srcOrd="1" destOrd="0" presId="urn:microsoft.com/office/officeart/2005/8/layout/hierarchy1"/>
    <dgm:cxn modelId="{9123CC00-BFBC-D84A-95F8-572608FBCAB4}" type="presParOf" srcId="{39F72DBB-7142-CD49-AB55-4A362A97C74E}" destId="{EEA6E0EF-D0DA-F24F-A3B3-C1D8DA55BA6F}" srcOrd="1" destOrd="0" presId="urn:microsoft.com/office/officeart/2005/8/layout/hierarchy1"/>
    <dgm:cxn modelId="{342277C5-7DD0-1F40-9691-BED7BCD97DC1}" type="presParOf" srcId="{CF523127-E555-2C42-8191-5B852E9C41F3}" destId="{F5B5CDFF-9AFD-CA48-9D82-EC540FE66169}" srcOrd="1" destOrd="0" presId="urn:microsoft.com/office/officeart/2005/8/layout/hierarchy1"/>
    <dgm:cxn modelId="{D15B36B9-BB60-7149-8B75-509186C2C3ED}" type="presParOf" srcId="{F5B5CDFF-9AFD-CA48-9D82-EC540FE66169}" destId="{AC4E9A48-BFDC-2948-9788-90B29EC265F0}" srcOrd="0" destOrd="0" presId="urn:microsoft.com/office/officeart/2005/8/layout/hierarchy1"/>
    <dgm:cxn modelId="{F4AC3333-8DA7-3B4B-B827-CE4F5987B0D8}" type="presParOf" srcId="{AC4E9A48-BFDC-2948-9788-90B29EC265F0}" destId="{39000090-4688-F74F-9F23-A0781BCDE48C}" srcOrd="0" destOrd="0" presId="urn:microsoft.com/office/officeart/2005/8/layout/hierarchy1"/>
    <dgm:cxn modelId="{8167E6DE-41EF-3044-AA21-156004353D5C}" type="presParOf" srcId="{AC4E9A48-BFDC-2948-9788-90B29EC265F0}" destId="{3FBBA097-D57C-9244-A330-48E585D436F2}" srcOrd="1" destOrd="0" presId="urn:microsoft.com/office/officeart/2005/8/layout/hierarchy1"/>
    <dgm:cxn modelId="{70001B0C-B3BB-F54F-B2F9-DEB10209AD78}" type="presParOf" srcId="{F5B5CDFF-9AFD-CA48-9D82-EC540FE66169}" destId="{818D10F6-5BFF-9441-A848-255676CFBF32}"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A3CF83-1F3A-C047-8A71-B9BBF74665ED}">
      <dsp:nvSpPr>
        <dsp:cNvPr id="0" name=""/>
        <dsp:cNvSpPr/>
      </dsp:nvSpPr>
      <dsp:spPr>
        <a:xfrm>
          <a:off x="1174" y="184257"/>
          <a:ext cx="4124157" cy="2618839"/>
        </a:xfrm>
        <a:prstGeom prst="roundRect">
          <a:avLst>
            <a:gd name="adj" fmla="val 1000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06EBBAC5-AC58-C941-B15B-D0CEC873C267}">
      <dsp:nvSpPr>
        <dsp:cNvPr id="0" name=""/>
        <dsp:cNvSpPr/>
      </dsp:nvSpPr>
      <dsp:spPr>
        <a:xfrm>
          <a:off x="459414" y="619585"/>
          <a:ext cx="4124157" cy="2618839"/>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i="0" kern="1200" dirty="0"/>
            <a:t>The development of Art History II for Post University includes a variety of Absorb, Do, and Connect Activities to ensure an immersive, interactive learning experience.  Interactive content brings the content to life and relates Art History to students’ experiences and enhances personal growth.  </a:t>
          </a:r>
          <a:endParaRPr lang="en-US" sz="1700" kern="1200" dirty="0"/>
        </a:p>
      </dsp:txBody>
      <dsp:txXfrm>
        <a:off x="536117" y="696288"/>
        <a:ext cx="3970751" cy="2465433"/>
      </dsp:txXfrm>
    </dsp:sp>
    <dsp:sp modelId="{39000090-4688-F74F-9F23-A0781BCDE48C}">
      <dsp:nvSpPr>
        <dsp:cNvPr id="0" name=""/>
        <dsp:cNvSpPr/>
      </dsp:nvSpPr>
      <dsp:spPr>
        <a:xfrm>
          <a:off x="5041811" y="184257"/>
          <a:ext cx="4124157" cy="2618839"/>
        </a:xfrm>
        <a:prstGeom prst="roundRect">
          <a:avLst>
            <a:gd name="adj" fmla="val 1000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3FBBA097-D57C-9244-A330-48E585D436F2}">
      <dsp:nvSpPr>
        <dsp:cNvPr id="0" name=""/>
        <dsp:cNvSpPr/>
      </dsp:nvSpPr>
      <dsp:spPr>
        <a:xfrm>
          <a:off x="5500051" y="619585"/>
          <a:ext cx="4124157" cy="2618839"/>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i="0" kern="1200" dirty="0"/>
            <a:t>Upon completion of the course, students will have established an educational experience where Art History is proven to be relevant to their personal and academic goals.  It is our hope that students will find this class informative and enjoyable, which will encourage them to pursue other Art classes at Post.</a:t>
          </a:r>
          <a:endParaRPr lang="en-US" sz="1700" kern="1200" dirty="0"/>
        </a:p>
      </dsp:txBody>
      <dsp:txXfrm>
        <a:off x="5576754" y="696288"/>
        <a:ext cx="3970751" cy="246543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D9E758-1EC5-5843-BD40-05614B2262AC}" type="datetimeFigureOut">
              <a:rPr lang="en-US" smtClean="0"/>
              <a:t>6/25/20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7EA617-1BC4-3C47-B7D2-F6E2F3D584AC}" type="slidenum">
              <a:rPr lang="en-US" smtClean="0"/>
              <a:t>‹#›</a:t>
            </a:fld>
            <a:endParaRPr lang="en-US" dirty="0"/>
          </a:p>
        </p:txBody>
      </p:sp>
    </p:spTree>
    <p:extLst>
      <p:ext uri="{BB962C8B-B14F-4D97-AF65-F5344CB8AC3E}">
        <p14:creationId xmlns:p14="http://schemas.microsoft.com/office/powerpoint/2010/main" val="2563690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Navigation through the course will be as designed in Post’s online Blackboard shells where each Unit, Course Information, Grade Center, etc. are provided as a list on the left-hand  side of the computer screen.  Clicking the text will direct the student to the desired content.</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a:t>
            </a:fld>
            <a:endParaRPr lang="en-US" dirty="0"/>
          </a:p>
        </p:txBody>
      </p:sp>
    </p:spTree>
    <p:extLst>
      <p:ext uri="{BB962C8B-B14F-4D97-AF65-F5344CB8AC3E}">
        <p14:creationId xmlns:p14="http://schemas.microsoft.com/office/powerpoint/2010/main" val="130719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 Objectives will be navigated to through Blackboard and will appear in the Course Information section.  An announcement from the instructor at the start of the course will direct the students to this source.</a:t>
            </a:r>
          </a:p>
        </p:txBody>
      </p:sp>
      <p:sp>
        <p:nvSpPr>
          <p:cNvPr id="4" name="Slide Number Placeholder 3"/>
          <p:cNvSpPr>
            <a:spLocks noGrp="1"/>
          </p:cNvSpPr>
          <p:nvPr>
            <p:ph type="sldNum" sz="quarter" idx="5"/>
          </p:nvPr>
        </p:nvSpPr>
        <p:spPr/>
        <p:txBody>
          <a:bodyPr/>
          <a:lstStyle/>
          <a:p>
            <a:fld id="{4C7EA617-1BC4-3C47-B7D2-F6E2F3D584AC}" type="slidenum">
              <a:rPr lang="en-US" smtClean="0"/>
              <a:t>3</a:t>
            </a:fld>
            <a:endParaRPr lang="en-US" dirty="0"/>
          </a:p>
        </p:txBody>
      </p:sp>
    </p:spTree>
    <p:extLst>
      <p:ext uri="{BB962C8B-B14F-4D97-AF65-F5344CB8AC3E}">
        <p14:creationId xmlns:p14="http://schemas.microsoft.com/office/powerpoint/2010/main" val="1000296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Instructional Design team members at Post would be given a PowerPoint Presentation outlining key works of art and analysis of each.  Students will be able to click on an image of art which will open a window with the analysis. The provided link is an example of what the PDF will do using Unit content.</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4</a:t>
            </a:fld>
            <a:endParaRPr lang="en-US" dirty="0"/>
          </a:p>
        </p:txBody>
      </p:sp>
    </p:spTree>
    <p:extLst>
      <p:ext uri="{BB962C8B-B14F-4D97-AF65-F5344CB8AC3E}">
        <p14:creationId xmlns:p14="http://schemas.microsoft.com/office/powerpoint/2010/main" val="796282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Directions and navigation will be presented to enrolled students through Blackboard.  A link will be provided for students to submit their paper, and feedback will be supplied directly from the instructor through the grading center. </a:t>
            </a:r>
            <a:r>
              <a:rPr lang="en-US" sz="1200" dirty="0"/>
              <a:t>The provided link is an example of what the PDF will do using Unit content.</a:t>
            </a:r>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5</a:t>
            </a:fld>
            <a:endParaRPr lang="en-US" dirty="0"/>
          </a:p>
        </p:txBody>
      </p:sp>
    </p:spTree>
    <p:extLst>
      <p:ext uri="{BB962C8B-B14F-4D97-AF65-F5344CB8AC3E}">
        <p14:creationId xmlns:p14="http://schemas.microsoft.com/office/powerpoint/2010/main" val="1363007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Directions and navigation will be presented to enrolled students through Blackboard.  A link will be provided for students to submit their paper, and feedback will be supplied directly from the instructor through the grading center. </a:t>
            </a:r>
            <a:r>
              <a:rPr lang="en-US" sz="1200" dirty="0"/>
              <a:t>The provided link is an example of what the PDF will do using Unit content.</a:t>
            </a:r>
            <a:endParaRPr lang="en-US" dirty="0"/>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6</a:t>
            </a:fld>
            <a:endParaRPr lang="en-US" dirty="0"/>
          </a:p>
        </p:txBody>
      </p:sp>
    </p:spTree>
    <p:extLst>
      <p:ext uri="{BB962C8B-B14F-4D97-AF65-F5344CB8AC3E}">
        <p14:creationId xmlns:p14="http://schemas.microsoft.com/office/powerpoint/2010/main" val="701012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will be available under the content section of Unit 1 in Blackboard.  Feedback will be provided directly from the instructor in the Grade Center.</a:t>
            </a:r>
          </a:p>
        </p:txBody>
      </p:sp>
      <p:sp>
        <p:nvSpPr>
          <p:cNvPr id="4" name="Slide Number Placeholder 3"/>
          <p:cNvSpPr>
            <a:spLocks noGrp="1"/>
          </p:cNvSpPr>
          <p:nvPr>
            <p:ph type="sldNum" sz="quarter" idx="5"/>
          </p:nvPr>
        </p:nvSpPr>
        <p:spPr/>
        <p:txBody>
          <a:bodyPr/>
          <a:lstStyle/>
          <a:p>
            <a:fld id="{4C7EA617-1BC4-3C47-B7D2-F6E2F3D584AC}" type="slidenum">
              <a:rPr lang="en-US" smtClean="0"/>
              <a:t>7</a:t>
            </a:fld>
            <a:endParaRPr lang="en-US" dirty="0"/>
          </a:p>
        </p:txBody>
      </p:sp>
    </p:spTree>
    <p:extLst>
      <p:ext uri="{BB962C8B-B14F-4D97-AF65-F5344CB8AC3E}">
        <p14:creationId xmlns:p14="http://schemas.microsoft.com/office/powerpoint/2010/main" val="163794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Links to scholarly articles will be delivered as a text-click navigation in Blackboard.</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8</a:t>
            </a:fld>
            <a:endParaRPr lang="en-US" dirty="0"/>
          </a:p>
        </p:txBody>
      </p:sp>
    </p:spTree>
    <p:extLst>
      <p:ext uri="{BB962C8B-B14F-4D97-AF65-F5344CB8AC3E}">
        <p14:creationId xmlns:p14="http://schemas.microsoft.com/office/powerpoint/2010/main" val="3456877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Quizlet link will be available to students in the Blackboard content section.  Students will be given written instructions on how to find the required game to complete.  Students will be directed to take a screen-shot of their final score to submit to the instructor.</a:t>
            </a:r>
          </a:p>
        </p:txBody>
      </p:sp>
      <p:sp>
        <p:nvSpPr>
          <p:cNvPr id="4" name="Slide Number Placeholder 3"/>
          <p:cNvSpPr>
            <a:spLocks noGrp="1"/>
          </p:cNvSpPr>
          <p:nvPr>
            <p:ph type="sldNum" sz="quarter" idx="5"/>
          </p:nvPr>
        </p:nvSpPr>
        <p:spPr/>
        <p:txBody>
          <a:bodyPr/>
          <a:lstStyle/>
          <a:p>
            <a:fld id="{4C7EA617-1BC4-3C47-B7D2-F6E2F3D584AC}" type="slidenum">
              <a:rPr lang="en-US" smtClean="0"/>
              <a:t>9</a:t>
            </a:fld>
            <a:endParaRPr lang="en-US" dirty="0"/>
          </a:p>
        </p:txBody>
      </p:sp>
    </p:spTree>
    <p:extLst>
      <p:ext uri="{BB962C8B-B14F-4D97-AF65-F5344CB8AC3E}">
        <p14:creationId xmlns:p14="http://schemas.microsoft.com/office/powerpoint/2010/main" val="1434539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Students will be provided instructions for the Prezi presentation and the Discussion Board.  Links will be provided in Blackboard to submit their assignments.  Instructions for using Prezi will be provided within the assignment instructions. A link to Prezi will be provided in Unit resources.</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10</a:t>
            </a:fld>
            <a:endParaRPr lang="en-US" dirty="0"/>
          </a:p>
        </p:txBody>
      </p:sp>
    </p:spTree>
    <p:extLst>
      <p:ext uri="{BB962C8B-B14F-4D97-AF65-F5344CB8AC3E}">
        <p14:creationId xmlns:p14="http://schemas.microsoft.com/office/powerpoint/2010/main" val="980022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Directions and navigation will be presented to enrolled students through Blackboard.  A link will be provided for students to submit their paper, and feedback will be supplied directly from the instructor through the grading center.</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11</a:t>
            </a:fld>
            <a:endParaRPr lang="en-US" dirty="0"/>
          </a:p>
        </p:txBody>
      </p:sp>
    </p:spTree>
    <p:extLst>
      <p:ext uri="{BB962C8B-B14F-4D97-AF65-F5344CB8AC3E}">
        <p14:creationId xmlns:p14="http://schemas.microsoft.com/office/powerpoint/2010/main" val="1806500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video will be presented as a Mash-Up where students can click to open a small window or click to go directly to the YouTube site.</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12</a:t>
            </a:fld>
            <a:endParaRPr lang="en-US" dirty="0"/>
          </a:p>
        </p:txBody>
      </p:sp>
    </p:spTree>
    <p:extLst>
      <p:ext uri="{BB962C8B-B14F-4D97-AF65-F5344CB8AC3E}">
        <p14:creationId xmlns:p14="http://schemas.microsoft.com/office/powerpoint/2010/main" val="2247717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Link will be available under the content section of Unit 3 in Blackboard.  Feedback will be provided directly from peers in the discussion board and from the instructor in the Grade Center.</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13</a:t>
            </a:fld>
            <a:endParaRPr lang="en-US" dirty="0"/>
          </a:p>
        </p:txBody>
      </p:sp>
    </p:spTree>
    <p:extLst>
      <p:ext uri="{BB962C8B-B14F-4D97-AF65-F5344CB8AC3E}">
        <p14:creationId xmlns:p14="http://schemas.microsoft.com/office/powerpoint/2010/main" val="36365415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Directions and navigation will be presented to enrolled students through Blackboard.  A link will be provided for students to submit their paper on a class website, and feedback will be supplied directly from the instructor through the grading center.</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14</a:t>
            </a:fld>
            <a:endParaRPr lang="en-US" dirty="0"/>
          </a:p>
        </p:txBody>
      </p:sp>
    </p:spTree>
    <p:extLst>
      <p:ext uri="{BB962C8B-B14F-4D97-AF65-F5344CB8AC3E}">
        <p14:creationId xmlns:p14="http://schemas.microsoft.com/office/powerpoint/2010/main" val="589072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Links to Zoom will be available in the course content with instructions to sign up.  A link for the scheduled synchronous meeting will be provided by the instructor in the beginning of Unit 3 through an announcement.</a:t>
            </a:r>
          </a:p>
        </p:txBody>
      </p:sp>
      <p:sp>
        <p:nvSpPr>
          <p:cNvPr id="4" name="Slide Number Placeholder 3"/>
          <p:cNvSpPr>
            <a:spLocks noGrp="1"/>
          </p:cNvSpPr>
          <p:nvPr>
            <p:ph type="sldNum" sz="quarter" idx="5"/>
          </p:nvPr>
        </p:nvSpPr>
        <p:spPr/>
        <p:txBody>
          <a:bodyPr/>
          <a:lstStyle/>
          <a:p>
            <a:fld id="{4C7EA617-1BC4-3C47-B7D2-F6E2F3D584AC}" type="slidenum">
              <a:rPr lang="en-US" smtClean="0"/>
              <a:t>15</a:t>
            </a:fld>
            <a:endParaRPr lang="en-US" dirty="0"/>
          </a:p>
        </p:txBody>
      </p:sp>
    </p:spTree>
    <p:extLst>
      <p:ext uri="{BB962C8B-B14F-4D97-AF65-F5344CB8AC3E}">
        <p14:creationId xmlns:p14="http://schemas.microsoft.com/office/powerpoint/2010/main" val="7226205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Instructional Design team members at Post would be given a PowerPoint Presentation outlining key works of art and analysis of each.  Students will be able to click on an image of art which will open a window with the analysis. The provided link is an example of what the PDF will do using Unit content.</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16</a:t>
            </a:fld>
            <a:endParaRPr lang="en-US" dirty="0"/>
          </a:p>
        </p:txBody>
      </p:sp>
    </p:spTree>
    <p:extLst>
      <p:ext uri="{BB962C8B-B14F-4D97-AF65-F5344CB8AC3E}">
        <p14:creationId xmlns:p14="http://schemas.microsoft.com/office/powerpoint/2010/main" val="2542728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Quizlet link will be available to students in the Blackboard content section.  Students will be given written instructions on how to find the required game to complete.  Students will be directed to take a screen-shot of their final score to submit to the instructor.</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17</a:t>
            </a:fld>
            <a:endParaRPr lang="en-US" dirty="0"/>
          </a:p>
        </p:txBody>
      </p:sp>
    </p:spTree>
    <p:extLst>
      <p:ext uri="{BB962C8B-B14F-4D97-AF65-F5344CB8AC3E}">
        <p14:creationId xmlns:p14="http://schemas.microsoft.com/office/powerpoint/2010/main" val="21472189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Students will be provided instructions for the Prezi presentation and the Discussion Board.  Links will be provided in Blackboard to submit their assignments.  Instructions for using Prezi will be provided within the assignment instructions. A link to Prezi will be provided in Unit resources.</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18</a:t>
            </a:fld>
            <a:endParaRPr lang="en-US" dirty="0"/>
          </a:p>
        </p:txBody>
      </p:sp>
    </p:spTree>
    <p:extLst>
      <p:ext uri="{BB962C8B-B14F-4D97-AF65-F5344CB8AC3E}">
        <p14:creationId xmlns:p14="http://schemas.microsoft.com/office/powerpoint/2010/main" val="7647108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Directions and navigation will be presented to enrolled students through Blackboard.  A link will be provided for students to submit their paper, and feedback will be supplied directly from the instructor through the grading center.</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19</a:t>
            </a:fld>
            <a:endParaRPr lang="en-US" dirty="0"/>
          </a:p>
        </p:txBody>
      </p:sp>
    </p:spTree>
    <p:extLst>
      <p:ext uri="{BB962C8B-B14F-4D97-AF65-F5344CB8AC3E}">
        <p14:creationId xmlns:p14="http://schemas.microsoft.com/office/powerpoint/2010/main" val="3305156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Links will be provided to a University approved art history textbook through their online library.  Students will be directed to each required chapter through text clicks.</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20</a:t>
            </a:fld>
            <a:endParaRPr lang="en-US" dirty="0"/>
          </a:p>
        </p:txBody>
      </p:sp>
    </p:spTree>
    <p:extLst>
      <p:ext uri="{BB962C8B-B14F-4D97-AF65-F5344CB8AC3E}">
        <p14:creationId xmlns:p14="http://schemas.microsoft.com/office/powerpoint/2010/main" val="36398125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Link will be available under the content section of Unit 5 in Blackboard.  Feedback will be provided directly from peers in the discussion board and from the instructor in the Grade Center.</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21</a:t>
            </a:fld>
            <a:endParaRPr lang="en-US" dirty="0"/>
          </a:p>
        </p:txBody>
      </p:sp>
    </p:spTree>
    <p:extLst>
      <p:ext uri="{BB962C8B-B14F-4D97-AF65-F5344CB8AC3E}">
        <p14:creationId xmlns:p14="http://schemas.microsoft.com/office/powerpoint/2010/main" val="31690394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Directions and navigation will be presented to enrolled students through Blackboard.  A link will be provided for students to submit their paper to the class website, and feedback will be supplied directly from peers and the instructor through the grading center.</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22</a:t>
            </a:fld>
            <a:endParaRPr lang="en-US" dirty="0"/>
          </a:p>
        </p:txBody>
      </p:sp>
    </p:spTree>
    <p:extLst>
      <p:ext uri="{BB962C8B-B14F-4D97-AF65-F5344CB8AC3E}">
        <p14:creationId xmlns:p14="http://schemas.microsoft.com/office/powerpoint/2010/main" val="7917362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Directions and navigation will be presented to enrolled students through Blackboard.  A link will be provided for students to submit their paper, and feedback will be supplied directly from the instructor through the grading center.</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23</a:t>
            </a:fld>
            <a:endParaRPr lang="en-US" dirty="0"/>
          </a:p>
        </p:txBody>
      </p:sp>
    </p:spTree>
    <p:extLst>
      <p:ext uri="{BB962C8B-B14F-4D97-AF65-F5344CB8AC3E}">
        <p14:creationId xmlns:p14="http://schemas.microsoft.com/office/powerpoint/2010/main" val="18715095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Instructional Design team members at Post would be given a PowerPoint Presentation outlining key works of art and analysis of each.  Students will be able to click on an image of art which will open a window with the analysis.  The provided link is an example of what the PDF will do using Unit content.</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24</a:t>
            </a:fld>
            <a:endParaRPr lang="en-US" dirty="0"/>
          </a:p>
        </p:txBody>
      </p:sp>
    </p:spTree>
    <p:extLst>
      <p:ext uri="{BB962C8B-B14F-4D97-AF65-F5344CB8AC3E}">
        <p14:creationId xmlns:p14="http://schemas.microsoft.com/office/powerpoint/2010/main" val="11867263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Interactive PowerPoint will be provided by Instructional Design.  Link to highlighted features of Van Gogh will be provided in Unit 6’s content.  Feedback will be provided by peers through the discussion board and by the instructor through the grading center.</a:t>
            </a:r>
          </a:p>
        </p:txBody>
      </p:sp>
      <p:sp>
        <p:nvSpPr>
          <p:cNvPr id="4" name="Slide Number Placeholder 3"/>
          <p:cNvSpPr>
            <a:spLocks noGrp="1"/>
          </p:cNvSpPr>
          <p:nvPr>
            <p:ph type="sldNum" sz="quarter" idx="5"/>
          </p:nvPr>
        </p:nvSpPr>
        <p:spPr/>
        <p:txBody>
          <a:bodyPr/>
          <a:lstStyle/>
          <a:p>
            <a:fld id="{4C7EA617-1BC4-3C47-B7D2-F6E2F3D584AC}" type="slidenum">
              <a:rPr lang="en-US" smtClean="0"/>
              <a:t>25</a:t>
            </a:fld>
            <a:endParaRPr lang="en-US" dirty="0"/>
          </a:p>
        </p:txBody>
      </p:sp>
    </p:spTree>
    <p:extLst>
      <p:ext uri="{BB962C8B-B14F-4D97-AF65-F5344CB8AC3E}">
        <p14:creationId xmlns:p14="http://schemas.microsoft.com/office/powerpoint/2010/main" val="33553536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will be provided instructions for the Prezi presentation and the Discussion Board.  Links will be provided in Blackboard to submit their assignments.  Instructions for using Prezi will be provided within the assignment instructions. A link to Prezi will be provided in Unit resources.</a:t>
            </a:r>
          </a:p>
        </p:txBody>
      </p:sp>
      <p:sp>
        <p:nvSpPr>
          <p:cNvPr id="4" name="Slide Number Placeholder 3"/>
          <p:cNvSpPr>
            <a:spLocks noGrp="1"/>
          </p:cNvSpPr>
          <p:nvPr>
            <p:ph type="sldNum" sz="quarter" idx="5"/>
          </p:nvPr>
        </p:nvSpPr>
        <p:spPr/>
        <p:txBody>
          <a:bodyPr/>
          <a:lstStyle/>
          <a:p>
            <a:fld id="{4C7EA617-1BC4-3C47-B7D2-F6E2F3D584AC}" type="slidenum">
              <a:rPr lang="en-US" smtClean="0"/>
              <a:t>26</a:t>
            </a:fld>
            <a:endParaRPr lang="en-US" dirty="0"/>
          </a:p>
        </p:txBody>
      </p:sp>
    </p:spTree>
    <p:extLst>
      <p:ext uri="{BB962C8B-B14F-4D97-AF65-F5344CB8AC3E}">
        <p14:creationId xmlns:p14="http://schemas.microsoft.com/office/powerpoint/2010/main" val="8685261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Link will be available under the content section of Unit 6 in Blackboard.  Feedback will be provided directly from peers in the discussion board and from the instructor in the Grade Center.</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27</a:t>
            </a:fld>
            <a:endParaRPr lang="en-US" dirty="0"/>
          </a:p>
        </p:txBody>
      </p:sp>
    </p:spTree>
    <p:extLst>
      <p:ext uri="{BB962C8B-B14F-4D97-AF65-F5344CB8AC3E}">
        <p14:creationId xmlns:p14="http://schemas.microsoft.com/office/powerpoint/2010/main" val="24295912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video will be presented as a Mash-Up where students can click to open a small window or click to go directly to the YouTube site.</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28</a:t>
            </a:fld>
            <a:endParaRPr lang="en-US" dirty="0"/>
          </a:p>
        </p:txBody>
      </p:sp>
    </p:spTree>
    <p:extLst>
      <p:ext uri="{BB962C8B-B14F-4D97-AF65-F5344CB8AC3E}">
        <p14:creationId xmlns:p14="http://schemas.microsoft.com/office/powerpoint/2010/main" val="11575438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Link will be available under the content section of Unit 7 in Blackboard.  Feedback will be provided directly from peers in the discussion board and from the instructor in the Grade Center.</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29</a:t>
            </a:fld>
            <a:endParaRPr lang="en-US" dirty="0"/>
          </a:p>
        </p:txBody>
      </p:sp>
    </p:spTree>
    <p:extLst>
      <p:ext uri="{BB962C8B-B14F-4D97-AF65-F5344CB8AC3E}">
        <p14:creationId xmlns:p14="http://schemas.microsoft.com/office/powerpoint/2010/main" val="1985205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Directions and navigation will be presented to enrolled students through Blackboard.  A link will be provided for students to submit their paper on the class website, and feedback will be supplied directly from the instructor through the grading center.</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30</a:t>
            </a:fld>
            <a:endParaRPr lang="en-US" dirty="0"/>
          </a:p>
        </p:txBody>
      </p:sp>
    </p:spTree>
    <p:extLst>
      <p:ext uri="{BB962C8B-B14F-4D97-AF65-F5344CB8AC3E}">
        <p14:creationId xmlns:p14="http://schemas.microsoft.com/office/powerpoint/2010/main" val="23372873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Directions and navigation will be presented to enrolled students through Blackboard.  A link will be provided for students to submit their paper, and feedback will be supplied directly from the instructor through the grading center.</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31</a:t>
            </a:fld>
            <a:endParaRPr lang="en-US" dirty="0"/>
          </a:p>
        </p:txBody>
      </p:sp>
    </p:spTree>
    <p:extLst>
      <p:ext uri="{BB962C8B-B14F-4D97-AF65-F5344CB8AC3E}">
        <p14:creationId xmlns:p14="http://schemas.microsoft.com/office/powerpoint/2010/main" val="36100757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Links will be provided to a University approved art history textbook through their online library.  Students will be directed to each required chapter through text clicks.</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32</a:t>
            </a:fld>
            <a:endParaRPr lang="en-US" dirty="0"/>
          </a:p>
        </p:txBody>
      </p:sp>
    </p:spTree>
    <p:extLst>
      <p:ext uri="{BB962C8B-B14F-4D97-AF65-F5344CB8AC3E}">
        <p14:creationId xmlns:p14="http://schemas.microsoft.com/office/powerpoint/2010/main" val="21329668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Instructional Design team members at Post will design an interactive Jeopardy game using terms provided by the SME. outlining key works of art and analysis of each.  Students will be able to click on an image of art which will open a window with the analysis.  The provided link is a video outlining some of the services they provide for Instructional Design.</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33</a:t>
            </a:fld>
            <a:endParaRPr lang="en-US" dirty="0"/>
          </a:p>
        </p:txBody>
      </p:sp>
    </p:spTree>
    <p:extLst>
      <p:ext uri="{BB962C8B-B14F-4D97-AF65-F5344CB8AC3E}">
        <p14:creationId xmlns:p14="http://schemas.microsoft.com/office/powerpoint/2010/main" val="35619996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Link will be available under the content section of Unit 8 in Blackboard.  Feedback will be provided directly from peers in the discussion board and from the instructor in the Grade Center.</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34</a:t>
            </a:fld>
            <a:endParaRPr lang="en-US" dirty="0"/>
          </a:p>
        </p:txBody>
      </p:sp>
    </p:spTree>
    <p:extLst>
      <p:ext uri="{BB962C8B-B14F-4D97-AF65-F5344CB8AC3E}">
        <p14:creationId xmlns:p14="http://schemas.microsoft.com/office/powerpoint/2010/main" val="12586632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Link to Google’s interactive selfie game will be provided in Unit 8’s content.  Feedback will be provided by peers through the discussion board and by the instructor through the grading center.</a:t>
            </a:r>
          </a:p>
          <a:p>
            <a:endParaRPr lang="en-US" dirty="0"/>
          </a:p>
        </p:txBody>
      </p:sp>
      <p:sp>
        <p:nvSpPr>
          <p:cNvPr id="4" name="Slide Number Placeholder 3"/>
          <p:cNvSpPr>
            <a:spLocks noGrp="1"/>
          </p:cNvSpPr>
          <p:nvPr>
            <p:ph type="sldNum" sz="quarter" idx="5"/>
          </p:nvPr>
        </p:nvSpPr>
        <p:spPr/>
        <p:txBody>
          <a:bodyPr/>
          <a:lstStyle/>
          <a:p>
            <a:fld id="{4C7EA617-1BC4-3C47-B7D2-F6E2F3D584AC}" type="slidenum">
              <a:rPr lang="en-US" smtClean="0"/>
              <a:t>35</a:t>
            </a:fld>
            <a:endParaRPr lang="en-US" dirty="0"/>
          </a:p>
        </p:txBody>
      </p:sp>
    </p:spTree>
    <p:extLst>
      <p:ext uri="{BB962C8B-B14F-4D97-AF65-F5344CB8AC3E}">
        <p14:creationId xmlns:p14="http://schemas.microsoft.com/office/powerpoint/2010/main" val="29965508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DC07C79A-ED1A-734D-A182-343F2EB5F63F}" type="datetimeFigureOut">
              <a:rPr lang="en-US" smtClean="0"/>
              <a:t>6/25/20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327D5F9D-A05C-8D44-B36B-B73ADB565257}" type="slidenum">
              <a:rPr lang="en-US" smtClean="0"/>
              <a:t>‹#›</a:t>
            </a:fld>
            <a:endParaRPr lang="en-US" dirty="0"/>
          </a:p>
        </p:txBody>
      </p:sp>
    </p:spTree>
    <p:extLst>
      <p:ext uri="{BB962C8B-B14F-4D97-AF65-F5344CB8AC3E}">
        <p14:creationId xmlns:p14="http://schemas.microsoft.com/office/powerpoint/2010/main" val="2181752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07C79A-ED1A-734D-A182-343F2EB5F63F}" type="datetimeFigureOut">
              <a:rPr lang="en-US" smtClean="0"/>
              <a:t>6/25/20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7D5F9D-A05C-8D44-B36B-B73ADB565257}" type="slidenum">
              <a:rPr lang="en-US" smtClean="0"/>
              <a:t>‹#›</a:t>
            </a:fld>
            <a:endParaRPr lang="en-US" dirty="0"/>
          </a:p>
        </p:txBody>
      </p:sp>
    </p:spTree>
    <p:extLst>
      <p:ext uri="{BB962C8B-B14F-4D97-AF65-F5344CB8AC3E}">
        <p14:creationId xmlns:p14="http://schemas.microsoft.com/office/powerpoint/2010/main" val="3369352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07C79A-ED1A-734D-A182-343F2EB5F63F}" type="datetimeFigureOut">
              <a:rPr lang="en-US" smtClean="0"/>
              <a:t>6/25/20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27D5F9D-A05C-8D44-B36B-B73ADB565257}" type="slidenum">
              <a:rPr lang="en-US" smtClean="0"/>
              <a:t>‹#›</a:t>
            </a:fld>
            <a:endParaRPr lang="en-US" dirty="0"/>
          </a:p>
        </p:txBody>
      </p:sp>
    </p:spTree>
    <p:extLst>
      <p:ext uri="{BB962C8B-B14F-4D97-AF65-F5344CB8AC3E}">
        <p14:creationId xmlns:p14="http://schemas.microsoft.com/office/powerpoint/2010/main" val="635812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C07C79A-ED1A-734D-A182-343F2EB5F63F}" type="datetimeFigureOut">
              <a:rPr lang="en-US" smtClean="0"/>
              <a:t>6/25/20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27D5F9D-A05C-8D44-B36B-B73ADB565257}" type="slidenum">
              <a:rPr lang="en-US" smtClean="0"/>
              <a:t>‹#›</a:t>
            </a:fld>
            <a:endParaRPr lang="en-US" dirty="0"/>
          </a:p>
        </p:txBody>
      </p:sp>
    </p:spTree>
    <p:extLst>
      <p:ext uri="{BB962C8B-B14F-4D97-AF65-F5344CB8AC3E}">
        <p14:creationId xmlns:p14="http://schemas.microsoft.com/office/powerpoint/2010/main" val="842956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C07C79A-ED1A-734D-A182-343F2EB5F63F}" type="datetimeFigureOut">
              <a:rPr lang="en-US" smtClean="0"/>
              <a:t>6/25/20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27D5F9D-A05C-8D44-B36B-B73ADB565257}" type="slidenum">
              <a:rPr lang="en-US" smtClean="0"/>
              <a:t>‹#›</a:t>
            </a:fld>
            <a:endParaRPr lang="en-US" dirty="0"/>
          </a:p>
        </p:txBody>
      </p:sp>
    </p:spTree>
    <p:extLst>
      <p:ext uri="{BB962C8B-B14F-4D97-AF65-F5344CB8AC3E}">
        <p14:creationId xmlns:p14="http://schemas.microsoft.com/office/powerpoint/2010/main" val="679783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C07C79A-ED1A-734D-A182-343F2EB5F63F}" type="datetimeFigureOut">
              <a:rPr lang="en-US" smtClean="0"/>
              <a:t>6/25/20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27D5F9D-A05C-8D44-B36B-B73ADB565257}" type="slidenum">
              <a:rPr lang="en-US" smtClean="0"/>
              <a:t>‹#›</a:t>
            </a:fld>
            <a:endParaRPr lang="en-US" dirty="0"/>
          </a:p>
        </p:txBody>
      </p:sp>
    </p:spTree>
    <p:extLst>
      <p:ext uri="{BB962C8B-B14F-4D97-AF65-F5344CB8AC3E}">
        <p14:creationId xmlns:p14="http://schemas.microsoft.com/office/powerpoint/2010/main" val="2712585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07C79A-ED1A-734D-A182-343F2EB5F63F}" type="datetimeFigureOut">
              <a:rPr lang="en-US" smtClean="0"/>
              <a:t>6/25/20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327D5F9D-A05C-8D44-B36B-B73ADB565257}" type="slidenum">
              <a:rPr lang="en-US" smtClean="0"/>
              <a:t>‹#›</a:t>
            </a:fld>
            <a:endParaRPr lang="en-US" dirty="0"/>
          </a:p>
        </p:txBody>
      </p:sp>
    </p:spTree>
    <p:extLst>
      <p:ext uri="{BB962C8B-B14F-4D97-AF65-F5344CB8AC3E}">
        <p14:creationId xmlns:p14="http://schemas.microsoft.com/office/powerpoint/2010/main" val="1276033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07C79A-ED1A-734D-A182-343F2EB5F63F}" type="datetimeFigureOut">
              <a:rPr lang="en-US" smtClean="0"/>
              <a:t>6/25/20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27D5F9D-A05C-8D44-B36B-B73ADB565257}" type="slidenum">
              <a:rPr lang="en-US" smtClean="0"/>
              <a:t>‹#›</a:t>
            </a:fld>
            <a:endParaRPr lang="en-US" dirty="0"/>
          </a:p>
        </p:txBody>
      </p:sp>
    </p:spTree>
    <p:extLst>
      <p:ext uri="{BB962C8B-B14F-4D97-AF65-F5344CB8AC3E}">
        <p14:creationId xmlns:p14="http://schemas.microsoft.com/office/powerpoint/2010/main" val="2557422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dirty="0"/>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07C79A-ED1A-734D-A182-343F2EB5F63F}" type="datetimeFigureOut">
              <a:rPr lang="en-US" smtClean="0"/>
              <a:t>6/25/20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27D5F9D-A05C-8D44-B36B-B73ADB565257}" type="slidenum">
              <a:rPr lang="en-US" smtClean="0"/>
              <a:t>‹#›</a:t>
            </a:fld>
            <a:endParaRPr lang="en-US" dirty="0"/>
          </a:p>
        </p:txBody>
      </p:sp>
    </p:spTree>
    <p:extLst>
      <p:ext uri="{BB962C8B-B14F-4D97-AF65-F5344CB8AC3E}">
        <p14:creationId xmlns:p14="http://schemas.microsoft.com/office/powerpoint/2010/main" val="4165552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07C79A-ED1A-734D-A182-343F2EB5F63F}" type="datetimeFigureOut">
              <a:rPr lang="en-US" smtClean="0"/>
              <a:t>6/25/20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27D5F9D-A05C-8D44-B36B-B73ADB565257}" type="slidenum">
              <a:rPr lang="en-US" smtClean="0"/>
              <a:t>‹#›</a:t>
            </a:fld>
            <a:endParaRPr lang="en-US" dirty="0"/>
          </a:p>
        </p:txBody>
      </p:sp>
    </p:spTree>
    <p:extLst>
      <p:ext uri="{BB962C8B-B14F-4D97-AF65-F5344CB8AC3E}">
        <p14:creationId xmlns:p14="http://schemas.microsoft.com/office/powerpoint/2010/main" val="1179715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C07C79A-ED1A-734D-A182-343F2EB5F63F}" type="datetimeFigureOut">
              <a:rPr lang="en-US" smtClean="0"/>
              <a:t>6/25/20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27D5F9D-A05C-8D44-B36B-B73ADB565257}" type="slidenum">
              <a:rPr lang="en-US" smtClean="0"/>
              <a:t>‹#›</a:t>
            </a:fld>
            <a:endParaRPr lang="en-US" dirty="0"/>
          </a:p>
        </p:txBody>
      </p:sp>
    </p:spTree>
    <p:extLst>
      <p:ext uri="{BB962C8B-B14F-4D97-AF65-F5344CB8AC3E}">
        <p14:creationId xmlns:p14="http://schemas.microsoft.com/office/powerpoint/2010/main" val="2587333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C07C79A-ED1A-734D-A182-343F2EB5F63F}" type="datetimeFigureOut">
              <a:rPr lang="en-US" smtClean="0"/>
              <a:t>6/25/20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27D5F9D-A05C-8D44-B36B-B73ADB565257}" type="slidenum">
              <a:rPr lang="en-US" smtClean="0"/>
              <a:t>‹#›</a:t>
            </a:fld>
            <a:endParaRPr lang="en-US" dirty="0"/>
          </a:p>
        </p:txBody>
      </p:sp>
    </p:spTree>
    <p:extLst>
      <p:ext uri="{BB962C8B-B14F-4D97-AF65-F5344CB8AC3E}">
        <p14:creationId xmlns:p14="http://schemas.microsoft.com/office/powerpoint/2010/main" val="872542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07C79A-ED1A-734D-A182-343F2EB5F63F}" type="datetimeFigureOut">
              <a:rPr lang="en-US" smtClean="0"/>
              <a:t>6/25/20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27D5F9D-A05C-8D44-B36B-B73ADB565257}" type="slidenum">
              <a:rPr lang="en-US" smtClean="0"/>
              <a:t>‹#›</a:t>
            </a:fld>
            <a:endParaRPr lang="en-US" dirty="0"/>
          </a:p>
        </p:txBody>
      </p:sp>
    </p:spTree>
    <p:extLst>
      <p:ext uri="{BB962C8B-B14F-4D97-AF65-F5344CB8AC3E}">
        <p14:creationId xmlns:p14="http://schemas.microsoft.com/office/powerpoint/2010/main" val="616474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C07C79A-ED1A-734D-A182-343F2EB5F63F}" type="datetimeFigureOut">
              <a:rPr lang="en-US" smtClean="0"/>
              <a:t>6/25/20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27D5F9D-A05C-8D44-B36B-B73ADB565257}" type="slidenum">
              <a:rPr lang="en-US" smtClean="0"/>
              <a:t>‹#›</a:t>
            </a:fld>
            <a:endParaRPr lang="en-US" dirty="0"/>
          </a:p>
        </p:txBody>
      </p:sp>
    </p:spTree>
    <p:extLst>
      <p:ext uri="{BB962C8B-B14F-4D97-AF65-F5344CB8AC3E}">
        <p14:creationId xmlns:p14="http://schemas.microsoft.com/office/powerpoint/2010/main" val="8650855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C07C79A-ED1A-734D-A182-343F2EB5F63F}" type="datetimeFigureOut">
              <a:rPr lang="en-US" smtClean="0"/>
              <a:t>6/25/20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327D5F9D-A05C-8D44-B36B-B73ADB565257}" type="slidenum">
              <a:rPr lang="en-US" smtClean="0"/>
              <a:t>‹#›</a:t>
            </a:fld>
            <a:endParaRPr lang="en-US" dirty="0"/>
          </a:p>
        </p:txBody>
      </p:sp>
    </p:spTree>
    <p:extLst>
      <p:ext uri="{BB962C8B-B14F-4D97-AF65-F5344CB8AC3E}">
        <p14:creationId xmlns:p14="http://schemas.microsoft.com/office/powerpoint/2010/main" val="7313685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DC07C79A-ED1A-734D-A182-343F2EB5F63F}" type="datetimeFigureOut">
              <a:rPr lang="en-US" smtClean="0"/>
              <a:t>6/25/20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7D5F9D-A05C-8D44-B36B-B73ADB565257}" type="slidenum">
              <a:rPr lang="en-US" smtClean="0"/>
              <a:t>‹#›</a:t>
            </a:fld>
            <a:endParaRPr lang="en-US" dirty="0"/>
          </a:p>
        </p:txBody>
      </p:sp>
    </p:spTree>
    <p:extLst>
      <p:ext uri="{BB962C8B-B14F-4D97-AF65-F5344CB8AC3E}">
        <p14:creationId xmlns:p14="http://schemas.microsoft.com/office/powerpoint/2010/main" val="27182250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DC07C79A-ED1A-734D-A182-343F2EB5F63F}" type="datetimeFigureOut">
              <a:rPr lang="en-US" smtClean="0"/>
              <a:t>6/25/20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27D5F9D-A05C-8D44-B36B-B73ADB565257}" type="slidenum">
              <a:rPr lang="en-US" smtClean="0"/>
              <a:t>‹#›</a:t>
            </a:fld>
            <a:endParaRPr lang="en-US" dirty="0"/>
          </a:p>
        </p:txBody>
      </p:sp>
    </p:spTree>
    <p:extLst>
      <p:ext uri="{BB962C8B-B14F-4D97-AF65-F5344CB8AC3E}">
        <p14:creationId xmlns:p14="http://schemas.microsoft.com/office/powerpoint/2010/main" val="2937310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DC07C79A-ED1A-734D-A182-343F2EB5F63F}" type="datetimeFigureOut">
              <a:rPr lang="en-US" smtClean="0"/>
              <a:t>6/25/20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327D5F9D-A05C-8D44-B36B-B73ADB565257}" type="slidenum">
              <a:rPr lang="en-US" smtClean="0"/>
              <a:t>‹#›</a:t>
            </a:fld>
            <a:endParaRPr lang="en-US" dirty="0"/>
          </a:p>
        </p:txBody>
      </p:sp>
    </p:spTree>
    <p:extLst>
      <p:ext uri="{BB962C8B-B14F-4D97-AF65-F5344CB8AC3E}">
        <p14:creationId xmlns:p14="http://schemas.microsoft.com/office/powerpoint/2010/main" val="117121616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hyperlink" Target="http://www.coursematerials.net/Multimedia/examples/pdf_example1.pdf" TargetMode="Externa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hyperlink" Target="http://www.coursematerials.net/Multimedia/examples/pdf_example1.pdf" TargetMode="External"/><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png"/><Relationship Id="rId5" Type="http://schemas.openxmlformats.org/officeDocument/2006/relationships/hyperlink" Target="http://www.coursematerials.net/Multimedia/examples/pdf_example1.pdf" TargetMode="External"/><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hyperlink" Target="https://artsandculture.google.com/exhibit/la-veduta-della-catena-florence-and-its-monuments/JAIiVU6eaWEIJQ" TargetMode="Externa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6.png"/><Relationship Id="rId5" Type="http://schemas.openxmlformats.org/officeDocument/2006/relationships/image" Target="../media/image1.jpe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8" Type="http://schemas.openxmlformats.org/officeDocument/2006/relationships/hyperlink" Target="https://www.metmuseum.org/toah/hd/anat/hd_anat.htm" TargetMode="External"/><Relationship Id="rId3" Type="http://schemas.openxmlformats.org/officeDocument/2006/relationships/slideLayout" Target="../slideLayouts/slideLayout4.xml"/><Relationship Id="rId7" Type="http://schemas.openxmlformats.org/officeDocument/2006/relationships/hyperlink" Target="https://www.metmuseum.org/toah/hd/itar/hd_itar.htm" TargetMode="Externa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7.png"/><Relationship Id="rId5" Type="http://schemas.openxmlformats.org/officeDocument/2006/relationships/image" Target="../media/image1.jpeg"/><Relationship Id="rId4" Type="http://schemas.openxmlformats.org/officeDocument/2006/relationships/notesSlide" Target="../notesSlides/notesSlide7.xml"/><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8.png"/><Relationship Id="rId5" Type="http://schemas.openxmlformats.org/officeDocument/2006/relationships/hyperlink" Target="https://quizlet.com/119319665/unit-1-2-test-prep-proto-high-renaissance-flash-cards/" TargetMode="External"/><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hyperlink" Target="https://assets.prezicdn.net/assets-versioned/coverservice-versioned/1388-927844a483bc99468404660c6c4302854d456f54/cover/next/ease_to_impact/pdf/huffingtonpost.pdf" TargetMode="Externa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9.png"/><Relationship Id="rId5" Type="http://schemas.openxmlformats.org/officeDocument/2006/relationships/hyperlink" Target="https://prezi.com/" TargetMode="Externa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hyperlink" Target="https://post.blackboard.com/webapps/portal/execute/tabs/tabAction?tab_tab_group_id=_646_1" TargetMode="Externa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0.png"/><Relationship Id="rId5" Type="http://schemas.openxmlformats.org/officeDocument/2006/relationships/image" Target="../media/image1.jpe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hyperlink" Target="https://www.youtube.com/watch?v=tecocKSclwc&amp;vl=en" TargetMode="Externa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1.png"/><Relationship Id="rId5" Type="http://schemas.openxmlformats.org/officeDocument/2006/relationships/image" Target="../media/image1.jpe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2.png"/><Relationship Id="rId5" Type="http://schemas.openxmlformats.org/officeDocument/2006/relationships/hyperlink" Target="https://artsandculture.google.com/theme/the-unlikely-figure-we-have-to-thank-for-the-renaissance%E2%80%99s-greatest-masterpieces/LALSBZb7R5YTKA" TargetMode="External"/><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3.png"/><Relationship Id="rId5" Type="http://schemas.openxmlformats.org/officeDocument/2006/relationships/hyperlink" Target="https://post.blackboard.com/webapps/portal/execute/tabs/tabAction?tab_tab_group_id=_646_1" TargetMode="External"/><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hyperlink" Target="https://zoom.us/" TargetMode="Externa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4.png"/><Relationship Id="rId5" Type="http://schemas.openxmlformats.org/officeDocument/2006/relationships/image" Target="../media/image1.jpe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hyperlink" Target="http://www.coursematerials.net/Multimedia/examples/pdf_example1.pdf" TargetMode="Externa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5.png"/><Relationship Id="rId5" Type="http://schemas.openxmlformats.org/officeDocument/2006/relationships/image" Target="../media/image1.jpe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6.png"/><Relationship Id="rId5" Type="http://schemas.openxmlformats.org/officeDocument/2006/relationships/hyperlink" Target="https://quizlet.com/124288830/unit-3-4-test-prep-reformation-and-baroque-flash-cards/" TargetMode="External"/><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17.png"/><Relationship Id="rId5" Type="http://schemas.openxmlformats.org/officeDocument/2006/relationships/hyperlink" Target="https://prezi.com/" TargetMode="External"/><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8" Type="http://schemas.openxmlformats.org/officeDocument/2006/relationships/hyperlink" Target="https://post.blackboard.com/webapps/portal/execute/tabs/tabAction?tab_tab_group_id=_646_1" TargetMode="External"/><Relationship Id="rId3" Type="http://schemas.openxmlformats.org/officeDocument/2006/relationships/slideLayout" Target="../slideLayouts/slideLayout4.xml"/><Relationship Id="rId7" Type="http://schemas.openxmlformats.org/officeDocument/2006/relationships/hyperlink" Target="https://artsandculture.google.com/story/the-night-watch/dALSivMco4xIJA" TargetMode="Externa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18.png"/><Relationship Id="rId5" Type="http://schemas.openxmlformats.org/officeDocument/2006/relationships/image" Target="../media/image1.jpeg"/><Relationship Id="rId4" Type="http://schemas.openxmlformats.org/officeDocument/2006/relationships/notesSlide" Target="../notesSlides/notesSlide18.xml"/><Relationship Id="rId9"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hyperlink" Target="https://post.edu/student-services/library/virtual-library/" TargetMode="Externa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19.png"/><Relationship Id="rId5" Type="http://schemas.openxmlformats.org/officeDocument/2006/relationships/image" Target="../media/image1.jpeg"/><Relationship Id="rId4"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0.png"/><Relationship Id="rId5" Type="http://schemas.openxmlformats.org/officeDocument/2006/relationships/hyperlink" Target="https://post.blackboard.com/webapps/portal/execute/tabs/tabAction?tab_tab_group_id=_646_1" TargetMode="External"/><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1.png"/><Relationship Id="rId5" Type="http://schemas.openxmlformats.org/officeDocument/2006/relationships/hyperlink" Target="https://post.blackboard.com/webapps/portal/execute/tabs/tabAction?tab_tab_group_id=_646_1" TargetMode="External"/><Relationship Id="rId4"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hyperlink" Target="https://post.blackboard.com/webapps/portal/execute/tabs/tabAction?tab_tab_group_id=_646_1" TargetMode="Externa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2.png"/><Relationship Id="rId5" Type="http://schemas.openxmlformats.org/officeDocument/2006/relationships/image" Target="../media/image1.jpeg"/><Relationship Id="rId4"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hyperlink" Target="http://www.coursematerials.net/Multimedia/examples/pdf_example1.pdf" TargetMode="Externa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3.png"/><Relationship Id="rId5" Type="http://schemas.openxmlformats.org/officeDocument/2006/relationships/image" Target="../media/image1.jpeg"/><Relationship Id="rId4"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24.png"/><Relationship Id="rId5" Type="http://schemas.openxmlformats.org/officeDocument/2006/relationships/hyperlink" Target="https://artsandculture.google.com/story/9gXhd4wX07NFMA" TargetMode="External"/><Relationship Id="rId4"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25.png"/><Relationship Id="rId5" Type="http://schemas.openxmlformats.org/officeDocument/2006/relationships/hyperlink" Target="https://prezi.com/" TargetMode="External"/><Relationship Id="rId4"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8" Type="http://schemas.openxmlformats.org/officeDocument/2006/relationships/hyperlink" Target="https://post.blackboard.com/webapps/portal/execute/tabs/tabAction?tab_tab_group_id=_646_1" TargetMode="External"/><Relationship Id="rId3" Type="http://schemas.openxmlformats.org/officeDocument/2006/relationships/slideLayout" Target="../slideLayouts/slideLayout4.xml"/><Relationship Id="rId7" Type="http://schemas.openxmlformats.org/officeDocument/2006/relationships/hyperlink" Target="https://artsandculture.google.com/story/monet-the-water-lily-pond/WgIS72lKcegxJQ" TargetMode="Externa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26.png"/><Relationship Id="rId5" Type="http://schemas.openxmlformats.org/officeDocument/2006/relationships/image" Target="../media/image1.jpeg"/><Relationship Id="rId4" Type="http://schemas.openxmlformats.org/officeDocument/2006/relationships/notesSlide" Target="../notesSlides/notesSlide26.xml"/><Relationship Id="rId9" Type="http://schemas.openxmlformats.org/officeDocument/2006/relationships/image" Target="../media/image3.png"/></Relationships>
</file>

<file path=ppt/slides/_rels/slide2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hyperlink" Target="https://www.youtube.com/watch?v=1E91KmfiUGY" TargetMode="Externa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27.png"/><Relationship Id="rId5" Type="http://schemas.openxmlformats.org/officeDocument/2006/relationships/image" Target="../media/image1.jpeg"/><Relationship Id="rId4"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28.png"/><Relationship Id="rId5" Type="http://schemas.openxmlformats.org/officeDocument/2006/relationships/hyperlink" Target="https://post.blackboard.com/webapps/portal/execute/tabs/tabAction?tab_tab_group_id=_646_1" TargetMode="External"/><Relationship Id="rId4"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29.png"/><Relationship Id="rId5" Type="http://schemas.openxmlformats.org/officeDocument/2006/relationships/hyperlink" Target="https://post.blackboard.com/webapps/portal/execute/tabs/tabAction?tab_tab_group_id=_646_1" TargetMode="External"/><Relationship Id="rId4"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hyperlink" Target="https://post.blackboard.com/webapps/portal/execute/tabs/tabAction?tab_tab_group_id=_646_1" TargetMode="External"/><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30.png"/><Relationship Id="rId5" Type="http://schemas.openxmlformats.org/officeDocument/2006/relationships/image" Target="../media/image1.jpeg"/><Relationship Id="rId4"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hyperlink" Target="https://post.edu/student-services/library/virtual-library/" TargetMode="External"/><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31.png"/><Relationship Id="rId5" Type="http://schemas.openxmlformats.org/officeDocument/2006/relationships/image" Target="../media/image1.jpeg"/><Relationship Id="rId4"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32.png"/><Relationship Id="rId5" Type="http://schemas.openxmlformats.org/officeDocument/2006/relationships/hyperlink" Target="http://www.coursematerials.net/multimediaservices/" TargetMode="External"/><Relationship Id="rId4"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33.png"/><Relationship Id="rId5" Type="http://schemas.openxmlformats.org/officeDocument/2006/relationships/hyperlink" Target="https://post.blackboard.com/webapps/portal/execute/tabs/tabAction?tab_tab_group_id=_646_1" TargetMode="External"/><Relationship Id="rId4"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hyperlink" Target="https://artsandculture.google.com/camera/selfie" TargetMode="Externa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34.png"/><Relationship Id="rId5" Type="http://schemas.openxmlformats.org/officeDocument/2006/relationships/image" Target="../media/image1.jpeg"/><Relationship Id="rId4"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7.xml.rels><?xml version="1.0" encoding="UTF-8" standalone="yes"?>
<Relationships xmlns="http://schemas.openxmlformats.org/package/2006/relationships"><Relationship Id="rId3" Type="http://schemas.openxmlformats.org/officeDocument/2006/relationships/hyperlink" Target="http://www.coursematerials.net/multimediaservices/" TargetMode="External"/><Relationship Id="rId2" Type="http://schemas.openxmlformats.org/officeDocument/2006/relationships/hyperlink" Target="https://www.metmuseum.org/toah/hd/anat/hd_anat.htm" TargetMode="External"/><Relationship Id="rId1" Type="http://schemas.openxmlformats.org/officeDocument/2006/relationships/slideLayout" Target="../slideLayouts/slideLayout2.xml"/><Relationship Id="rId6" Type="http://schemas.openxmlformats.org/officeDocument/2006/relationships/hyperlink" Target="https://www.metmuseum.org/toah/hd/itar/hd_itar.htm" TargetMode="External"/><Relationship Id="rId5" Type="http://schemas.openxmlformats.org/officeDocument/2006/relationships/hyperlink" Target="https://artsandculture.google.com/" TargetMode="External"/><Relationship Id="rId4" Type="http://schemas.openxmlformats.org/officeDocument/2006/relationships/hyperlink" Target="https://www.youtube.com/watch?v=tecocKSclwc&amp;vl=en"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post.blackboard.com/webapps/portal/execute/tabs/tabAction?tab_tab_group_id=_646_1" TargetMode="External"/><Relationship Id="rId7" Type="http://schemas.openxmlformats.org/officeDocument/2006/relationships/hyperlink" Target="https://zoom.us/" TargetMode="External"/><Relationship Id="rId2" Type="http://schemas.openxmlformats.org/officeDocument/2006/relationships/hyperlink" Target="https://post.edu/student-services/library/virtual-library/" TargetMode="External"/><Relationship Id="rId1" Type="http://schemas.openxmlformats.org/officeDocument/2006/relationships/slideLayout" Target="../slideLayouts/slideLayout2.xml"/><Relationship Id="rId6" Type="http://schemas.openxmlformats.org/officeDocument/2006/relationships/hyperlink" Target="https://www.youtube.com/watch?v=1E91KmfiUGY" TargetMode="External"/><Relationship Id="rId5" Type="http://schemas.openxmlformats.org/officeDocument/2006/relationships/hyperlink" Target="https://quizlet.com/latest" TargetMode="External"/><Relationship Id="rId4" Type="http://schemas.openxmlformats.org/officeDocument/2006/relationships/hyperlink" Target="https://prezi.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5D76D-A8B2-884A-A961-017698147642}"/>
              </a:ext>
            </a:extLst>
          </p:cNvPr>
          <p:cNvSpPr>
            <a:spLocks noGrp="1"/>
          </p:cNvSpPr>
          <p:nvPr>
            <p:ph type="ctrTitle"/>
          </p:nvPr>
        </p:nvSpPr>
        <p:spPr/>
        <p:txBody>
          <a:bodyPr/>
          <a:lstStyle/>
          <a:p>
            <a:r>
              <a:rPr lang="en-US" dirty="0"/>
              <a:t>E-Learning Design EDU624</a:t>
            </a:r>
          </a:p>
        </p:txBody>
      </p:sp>
      <p:sp>
        <p:nvSpPr>
          <p:cNvPr id="3" name="Subtitle 2">
            <a:extLst>
              <a:ext uri="{FF2B5EF4-FFF2-40B4-BE49-F238E27FC236}">
                <a16:creationId xmlns:a16="http://schemas.microsoft.com/office/drawing/2014/main" id="{27DC1BD1-56F7-E74C-BEC2-8206B7D58795}"/>
              </a:ext>
            </a:extLst>
          </p:cNvPr>
          <p:cNvSpPr>
            <a:spLocks noGrp="1"/>
          </p:cNvSpPr>
          <p:nvPr>
            <p:ph type="subTitle" idx="1"/>
          </p:nvPr>
        </p:nvSpPr>
        <p:spPr/>
        <p:txBody>
          <a:bodyPr/>
          <a:lstStyle/>
          <a:p>
            <a:r>
              <a:rPr lang="en-US" dirty="0">
                <a:solidFill>
                  <a:schemeClr val="accent4">
                    <a:lumMod val="40000"/>
                    <a:lumOff val="60000"/>
                  </a:schemeClr>
                </a:solidFill>
              </a:rPr>
              <a:t>Final Course Project</a:t>
            </a:r>
          </a:p>
        </p:txBody>
      </p:sp>
    </p:spTree>
    <p:extLst>
      <p:ext uri="{BB962C8B-B14F-4D97-AF65-F5344CB8AC3E}">
        <p14:creationId xmlns:p14="http://schemas.microsoft.com/office/powerpoint/2010/main" val="793528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accent4"/>
            </a:gs>
          </a:gsLst>
          <a:lin ang="2520000" scaled="0"/>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E2112F-D609-9C4D-9BC9-383A5D423DB4}"/>
              </a:ext>
            </a:extLst>
          </p:cNvPr>
          <p:cNvSpPr>
            <a:spLocks noGrp="1"/>
          </p:cNvSpPr>
          <p:nvPr>
            <p:ph type="title"/>
          </p:nvPr>
        </p:nvSpPr>
        <p:spPr>
          <a:xfrm>
            <a:off x="1154954" y="838199"/>
            <a:ext cx="8761413" cy="706964"/>
          </a:xfrm>
        </p:spPr>
        <p:txBody>
          <a:bodyPr/>
          <a:lstStyle/>
          <a:p>
            <a:r>
              <a:rPr lang="en-US" dirty="0"/>
              <a:t>Online Art History II Development</a:t>
            </a:r>
          </a:p>
        </p:txBody>
      </p:sp>
      <p:sp>
        <p:nvSpPr>
          <p:cNvPr id="5" name="Content Placeholder 4">
            <a:extLst>
              <a:ext uri="{FF2B5EF4-FFF2-40B4-BE49-F238E27FC236}">
                <a16:creationId xmlns:a16="http://schemas.microsoft.com/office/drawing/2014/main" id="{F85789E4-D560-EE41-90C4-00A8E9745C39}"/>
              </a:ext>
            </a:extLst>
          </p:cNvPr>
          <p:cNvSpPr>
            <a:spLocks noGrp="1"/>
          </p:cNvSpPr>
          <p:nvPr>
            <p:ph sz="half" idx="1"/>
          </p:nvPr>
        </p:nvSpPr>
        <p:spPr>
          <a:xfrm>
            <a:off x="1158131" y="2289065"/>
            <a:ext cx="4825158" cy="3416301"/>
          </a:xfrm>
        </p:spPr>
        <p:txBody>
          <a:bodyPr>
            <a:normAutofit fontScale="92500" lnSpcReduction="10000"/>
          </a:bodyPr>
          <a:lstStyle/>
          <a:p>
            <a:r>
              <a:rPr lang="en-US" dirty="0"/>
              <a:t>This project will be the creation of an online Art History 2 course that can be used for Post University’s online program.  Art History is a popular undergraduate course at Post as it provides an interesting topic for a Humanities credit.  The current shell for Art History 2 is outdated, so this is an opportunity to create a better one through the information learning in E-Learning Design for Diverse Environments.  The project will be divided into 8 Units, arranged in historical, chronological order, starting with the Renaissance.</a:t>
            </a:r>
          </a:p>
        </p:txBody>
      </p:sp>
      <p:sp>
        <p:nvSpPr>
          <p:cNvPr id="6" name="Content Placeholder 5">
            <a:extLst>
              <a:ext uri="{FF2B5EF4-FFF2-40B4-BE49-F238E27FC236}">
                <a16:creationId xmlns:a16="http://schemas.microsoft.com/office/drawing/2014/main" id="{A4576E72-C427-5248-9F7A-034D0EAE4649}"/>
              </a:ext>
            </a:extLst>
          </p:cNvPr>
          <p:cNvSpPr>
            <a:spLocks noGrp="1"/>
          </p:cNvSpPr>
          <p:nvPr>
            <p:ph sz="half" idx="2"/>
          </p:nvPr>
        </p:nvSpPr>
        <p:spPr/>
        <p:txBody>
          <a:bodyPr>
            <a:normAutofit fontScale="92500" lnSpcReduction="10000"/>
          </a:bodyPr>
          <a:lstStyle/>
          <a:p>
            <a:r>
              <a:rPr lang="en-US" dirty="0"/>
              <a:t>Color and font choices are based on Post University’s recent branding changes from green and white to orange and purple.  Orange and purple will be used throughout the storyboard.</a:t>
            </a:r>
          </a:p>
          <a:p>
            <a:r>
              <a:rPr lang="en-US" dirty="0"/>
              <a:t>Font will be Century Gothic, 12pt.  It is a clean and simple font, easy to read, and closely matches the Post University logo text.</a:t>
            </a:r>
          </a:p>
        </p:txBody>
      </p:sp>
      <p:sp>
        <p:nvSpPr>
          <p:cNvPr id="8" name="Rectangle 7">
            <a:extLst>
              <a:ext uri="{FF2B5EF4-FFF2-40B4-BE49-F238E27FC236}">
                <a16:creationId xmlns:a16="http://schemas.microsoft.com/office/drawing/2014/main" id="{11041291-758A-B245-B939-BEC24701CF5F}"/>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DB74621E-8CC7-5348-9CDA-653D44F209B0}"/>
              </a:ext>
            </a:extLst>
          </p:cNvPr>
          <p:cNvSpPr txBox="1"/>
          <p:nvPr/>
        </p:nvSpPr>
        <p:spPr>
          <a:xfrm>
            <a:off x="1154954" y="1545163"/>
            <a:ext cx="2412579" cy="400110"/>
          </a:xfrm>
          <a:prstGeom prst="rect">
            <a:avLst/>
          </a:prstGeom>
          <a:noFill/>
        </p:spPr>
        <p:txBody>
          <a:bodyPr wrap="square" rtlCol="0">
            <a:spAutoFit/>
          </a:bodyPr>
          <a:lstStyle/>
          <a:p>
            <a:r>
              <a:rPr lang="en-US" sz="2000" dirty="0">
                <a:solidFill>
                  <a:schemeClr val="bg1"/>
                </a:solidFill>
              </a:rPr>
              <a:t>Tracy Collamore</a:t>
            </a:r>
          </a:p>
        </p:txBody>
      </p:sp>
    </p:spTree>
    <p:extLst>
      <p:ext uri="{BB962C8B-B14F-4D97-AF65-F5344CB8AC3E}">
        <p14:creationId xmlns:p14="http://schemas.microsoft.com/office/powerpoint/2010/main" val="1983385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7">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9">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nvGrpSpPr>
          <p:cNvPr id="12" name="Group 11">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13" name="Rectangle 12">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sp>
      </p:grpSp>
      <p:sp>
        <p:nvSpPr>
          <p:cNvPr id="2" name="Title 1">
            <a:extLst>
              <a:ext uri="{FF2B5EF4-FFF2-40B4-BE49-F238E27FC236}">
                <a16:creationId xmlns:a16="http://schemas.microsoft.com/office/drawing/2014/main" id="{F794991F-3D25-4F4E-B87E-5D282E270709}"/>
              </a:ext>
            </a:extLst>
          </p:cNvPr>
          <p:cNvSpPr>
            <a:spLocks noGrp="1"/>
          </p:cNvSpPr>
          <p:nvPr>
            <p:ph type="title"/>
          </p:nvPr>
        </p:nvSpPr>
        <p:spPr>
          <a:xfrm>
            <a:off x="1000372" y="1209957"/>
            <a:ext cx="3034580" cy="4438087"/>
          </a:xfrm>
        </p:spPr>
        <p:txBody>
          <a:bodyPr anchor="ctr">
            <a:normAutofit/>
          </a:bodyPr>
          <a:lstStyle/>
          <a:p>
            <a:pPr algn="r"/>
            <a:r>
              <a:rPr lang="en-US" sz="3200" dirty="0">
                <a:solidFill>
                  <a:schemeClr val="tx1"/>
                </a:solidFill>
              </a:rPr>
              <a:t>Learning Objectives</a:t>
            </a:r>
          </a:p>
        </p:txBody>
      </p:sp>
      <p:cxnSp>
        <p:nvCxnSpPr>
          <p:cNvPr id="16" name="Straight Connector 15">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2CB894E-C3C0-B948-A470-ACB3202A66FF}"/>
              </a:ext>
            </a:extLst>
          </p:cNvPr>
          <p:cNvSpPr>
            <a:spLocks noGrp="1"/>
          </p:cNvSpPr>
          <p:nvPr>
            <p:ph idx="1"/>
          </p:nvPr>
        </p:nvSpPr>
        <p:spPr>
          <a:xfrm>
            <a:off x="4356688" y="587829"/>
            <a:ext cx="6660848" cy="5682342"/>
          </a:xfrm>
        </p:spPr>
        <p:txBody>
          <a:bodyPr anchor="ctr">
            <a:normAutofit fontScale="92500"/>
          </a:bodyPr>
          <a:lstStyle/>
          <a:p>
            <a:pPr marL="0" indent="0">
              <a:lnSpc>
                <a:spcPct val="90000"/>
              </a:lnSpc>
              <a:buNone/>
            </a:pPr>
            <a:endParaRPr lang="en-US" sz="1000" dirty="0">
              <a:solidFill>
                <a:schemeClr val="tx1"/>
              </a:solidFill>
            </a:endParaRPr>
          </a:p>
          <a:p>
            <a:pPr marL="0" indent="0">
              <a:lnSpc>
                <a:spcPct val="90000"/>
              </a:lnSpc>
              <a:buNone/>
            </a:pPr>
            <a:r>
              <a:rPr lang="en-US" sz="1400" b="1" dirty="0">
                <a:solidFill>
                  <a:schemeClr val="tx1"/>
                </a:solidFill>
              </a:rPr>
              <a:t>Upon the successful completion of this course, students will be able to:</a:t>
            </a:r>
          </a:p>
          <a:p>
            <a:pPr lvl="0">
              <a:lnSpc>
                <a:spcPct val="90000"/>
              </a:lnSpc>
            </a:pPr>
            <a:r>
              <a:rPr lang="en-US" sz="1400" b="1" dirty="0">
                <a:solidFill>
                  <a:schemeClr val="tx1"/>
                </a:solidFill>
              </a:rPr>
              <a:t>Discover how Italian and Northern European artists from the 13</a:t>
            </a:r>
            <a:r>
              <a:rPr lang="en-US" sz="1400" b="1" baseline="30000" dirty="0">
                <a:solidFill>
                  <a:schemeClr val="tx1"/>
                </a:solidFill>
              </a:rPr>
              <a:t>th</a:t>
            </a:r>
            <a:r>
              <a:rPr lang="en-US" sz="1400" b="1" dirty="0">
                <a:solidFill>
                  <a:schemeClr val="tx1"/>
                </a:solidFill>
              </a:rPr>
              <a:t>-15</a:t>
            </a:r>
            <a:r>
              <a:rPr lang="en-US" sz="1400" b="1" baseline="30000" dirty="0">
                <a:solidFill>
                  <a:schemeClr val="tx1"/>
                </a:solidFill>
              </a:rPr>
              <a:t>th</a:t>
            </a:r>
            <a:r>
              <a:rPr lang="en-US" sz="1400" b="1" dirty="0">
                <a:solidFill>
                  <a:schemeClr val="tx1"/>
                </a:solidFill>
              </a:rPr>
              <a:t> centuries moved away from a life focused on the divine plan of salvation and into an exploration of Humanism and nature as inspiration.</a:t>
            </a:r>
          </a:p>
          <a:p>
            <a:pPr lvl="0">
              <a:lnSpc>
                <a:spcPct val="90000"/>
              </a:lnSpc>
            </a:pPr>
            <a:r>
              <a:rPr lang="en-US" sz="1400" b="1" dirty="0">
                <a:solidFill>
                  <a:schemeClr val="tx1"/>
                </a:solidFill>
              </a:rPr>
              <a:t>Interpret the Renaissance style of art within each work of art through formal analyses.  Discover how artists focused on a high level of technical skill while creating their own unique styles.</a:t>
            </a:r>
          </a:p>
          <a:p>
            <a:pPr lvl="0">
              <a:lnSpc>
                <a:spcPct val="90000"/>
              </a:lnSpc>
            </a:pPr>
            <a:r>
              <a:rPr lang="en-US" sz="1400" b="1" dirty="0">
                <a:solidFill>
                  <a:schemeClr val="tx1"/>
                </a:solidFill>
              </a:rPr>
              <a:t>Discover how the Reformation altered societal expectations for art, including a change in art buyers, by shifting subject matter to secular images.</a:t>
            </a:r>
          </a:p>
          <a:p>
            <a:pPr lvl="0">
              <a:lnSpc>
                <a:spcPct val="90000"/>
              </a:lnSpc>
            </a:pPr>
            <a:r>
              <a:rPr lang="en-US" sz="1400" b="1" dirty="0">
                <a:solidFill>
                  <a:schemeClr val="tx1"/>
                </a:solidFill>
              </a:rPr>
              <a:t>Explore how Baroque art reflects societal changes, and how each geographical location created a unique interpretation of new artistic ideas.</a:t>
            </a:r>
          </a:p>
          <a:p>
            <a:pPr lvl="0">
              <a:lnSpc>
                <a:spcPct val="90000"/>
              </a:lnSpc>
            </a:pPr>
            <a:r>
              <a:rPr lang="en-US" sz="1400" b="1" dirty="0">
                <a:solidFill>
                  <a:schemeClr val="tx1"/>
                </a:solidFill>
              </a:rPr>
              <a:t>Investigate how advances in democracy, industry, and logical thought informed artists’ desire to create images based on the rational order of thought.</a:t>
            </a:r>
          </a:p>
          <a:p>
            <a:pPr lvl="0">
              <a:lnSpc>
                <a:spcPct val="90000"/>
              </a:lnSpc>
            </a:pPr>
            <a:r>
              <a:rPr lang="en-US" sz="1400" b="1" dirty="0">
                <a:solidFill>
                  <a:schemeClr val="tx1"/>
                </a:solidFill>
              </a:rPr>
              <a:t>Discover how painters shifted expectations of the Art Academies by using nature as inspiration, painting en plein air, and inventing color to enhance their subject matter of light.</a:t>
            </a:r>
          </a:p>
          <a:p>
            <a:pPr lvl="0">
              <a:lnSpc>
                <a:spcPct val="90000"/>
              </a:lnSpc>
            </a:pPr>
            <a:r>
              <a:rPr lang="en-US" sz="1400" b="1" dirty="0">
                <a:solidFill>
                  <a:schemeClr val="tx1"/>
                </a:solidFill>
              </a:rPr>
              <a:t>Explore how each artistic movement pushes the modernist ideas on abstraction, which challenges the viewer to ask how we interpret art and what we should be looking for beyond the subject matter.</a:t>
            </a:r>
          </a:p>
          <a:p>
            <a:pPr lvl="0">
              <a:lnSpc>
                <a:spcPct val="90000"/>
              </a:lnSpc>
            </a:pPr>
            <a:r>
              <a:rPr lang="en-US" sz="1400" b="1" dirty="0">
                <a:solidFill>
                  <a:schemeClr val="tx1"/>
                </a:solidFill>
              </a:rPr>
              <a:t>Discover the artistic revolutions during WWI, between the wars, and WWII as modern artists migrate to NYC, thus becoming the art epicenter of the world.</a:t>
            </a:r>
          </a:p>
          <a:p>
            <a:pPr>
              <a:lnSpc>
                <a:spcPct val="90000"/>
              </a:lnSpc>
            </a:pPr>
            <a:endParaRPr lang="en-US" sz="1000" dirty="0">
              <a:solidFill>
                <a:schemeClr val="tx1"/>
              </a:solidFill>
            </a:endParaRPr>
          </a:p>
        </p:txBody>
      </p:sp>
    </p:spTree>
    <p:extLst>
      <p:ext uri="{BB962C8B-B14F-4D97-AF65-F5344CB8AC3E}">
        <p14:creationId xmlns:p14="http://schemas.microsoft.com/office/powerpoint/2010/main" val="2100771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6" name="Rectangle 15">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3"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4"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6" name="Rectangle 25">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30"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2" name="Freeform: Shape 31">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50898" y="638067"/>
            <a:ext cx="6053670" cy="5581866"/>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34"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1: 13</a:t>
            </a:r>
            <a:r>
              <a:rPr lang="en-US" sz="3100" b="0" i="0" kern="1200" baseline="30000" dirty="0">
                <a:solidFill>
                  <a:srgbClr val="EBEBEB"/>
                </a:solidFill>
                <a:latin typeface="+mj-lt"/>
                <a:ea typeface="+mj-ea"/>
                <a:cs typeface="+mj-cs"/>
              </a:rPr>
              <a:t>th</a:t>
            </a:r>
            <a:r>
              <a:rPr lang="en-US" sz="3100" b="0" i="0" kern="1200" dirty="0">
                <a:solidFill>
                  <a:srgbClr val="EBEBEB"/>
                </a:solidFill>
                <a:latin typeface="+mj-lt"/>
                <a:ea typeface="+mj-ea"/>
                <a:cs typeface="+mj-cs"/>
              </a:rPr>
              <a:t>-15</a:t>
            </a:r>
            <a:r>
              <a:rPr lang="en-US" sz="3100" b="0" i="0" kern="1200" baseline="30000" dirty="0">
                <a:solidFill>
                  <a:srgbClr val="EBEBEB"/>
                </a:solidFill>
                <a:latin typeface="+mj-lt"/>
                <a:ea typeface="+mj-ea"/>
                <a:cs typeface="+mj-cs"/>
              </a:rPr>
              <a:t>th</a:t>
            </a:r>
            <a:r>
              <a:rPr lang="en-US" sz="3100" b="0" i="0" kern="1200" dirty="0">
                <a:solidFill>
                  <a:srgbClr val="EBEBEB"/>
                </a:solidFill>
                <a:latin typeface="+mj-lt"/>
                <a:ea typeface="+mj-ea"/>
                <a:cs typeface="+mj-cs"/>
              </a:rPr>
              <a:t> Century Italy and Northern Europe</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pic>
        <p:nvPicPr>
          <p:cNvPr id="8" name="Content Placeholder 7" descr="A painting of a person&#10;&#10;Description automatically generated">
            <a:extLst>
              <a:ext uri="{FF2B5EF4-FFF2-40B4-BE49-F238E27FC236}">
                <a16:creationId xmlns:a16="http://schemas.microsoft.com/office/drawing/2014/main" id="{C05590F3-FE51-3148-9AB3-6E2086D2EBD1}"/>
              </a:ext>
            </a:extLst>
          </p:cNvPr>
          <p:cNvPicPr>
            <a:picLocks noChangeAspect="1"/>
          </p:cNvPicPr>
          <p:nvPr/>
        </p:nvPicPr>
        <p:blipFill>
          <a:blip r:embed="rId6"/>
          <a:stretch>
            <a:fillRect/>
          </a:stretch>
        </p:blipFill>
        <p:spPr>
          <a:xfrm>
            <a:off x="6714836" y="1162263"/>
            <a:ext cx="4828707" cy="4551055"/>
          </a:xfrm>
          <a:prstGeom prst="rect">
            <a:avLst/>
          </a:prstGeom>
        </p:spPr>
      </p:pic>
      <p:sp>
        <p:nvSpPr>
          <p:cNvPr id="36" name="Rectangle 35">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rgbClr val="FFFFFF"/>
                </a:solidFill>
              </a:rPr>
              <a:t>Absorb Activity:</a:t>
            </a:r>
          </a:p>
          <a:p>
            <a:r>
              <a:rPr lang="en-US" dirty="0"/>
              <a:t>Explore Unit 1’s content in an interactive presentation, including images of major works of art and scholarly analyses of each from the Art History textbook.</a:t>
            </a:r>
          </a:p>
          <a:p>
            <a:endParaRPr lang="en-US" dirty="0"/>
          </a:p>
          <a:p>
            <a:r>
              <a:rPr lang="en-US" dirty="0">
                <a:hlinkClick r:id="rId7"/>
              </a:rPr>
              <a:t>http://www.coursematerials.net/Multimedia/examples/pdf_example1.pdf</a:t>
            </a:r>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#1</a:t>
            </a:r>
          </a:p>
        </p:txBody>
      </p:sp>
      <p:pic>
        <p:nvPicPr>
          <p:cNvPr id="3" name="Recorded Sound" descr="Recorded Sound">
            <a:hlinkClick r:id="" action="ppaction://media"/>
            <a:extLst>
              <a:ext uri="{FF2B5EF4-FFF2-40B4-BE49-F238E27FC236}">
                <a16:creationId xmlns:a16="http://schemas.microsoft.com/office/drawing/2014/main" id="{0C50636B-3BE6-3C45-B29D-1109A8DF14A8}"/>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60019368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5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1: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25089" y="2104324"/>
            <a:ext cx="5132439" cy="3811742"/>
          </a:xfrm>
        </p:spPr>
        <p:txBody>
          <a:bodyPr vert="horz" lIns="91440" tIns="45720" rIns="91440" bIns="45720" rtlCol="0" anchor="ctr">
            <a:normAutofit/>
          </a:bodyPr>
          <a:lstStyle/>
          <a:p>
            <a:r>
              <a:rPr lang="en-US" dirty="0">
                <a:solidFill>
                  <a:schemeClr val="tx1"/>
                </a:solidFill>
              </a:rPr>
              <a:t>After reviewing the interactive content, participate in this discussion:</a:t>
            </a:r>
          </a:p>
          <a:p>
            <a:r>
              <a:rPr lang="en-US" dirty="0">
                <a:solidFill>
                  <a:schemeClr val="tx1"/>
                </a:solidFill>
              </a:rPr>
              <a:t>Artists in the Early stages of the Renaissance are starting to incorporate nature, spatial concerns, and three-dimensionality.  Choose one example of art from the interactive content and formally analyze how the artist is considering these new ideas.</a:t>
            </a:r>
          </a:p>
          <a:p>
            <a:r>
              <a:rPr lang="en-US" dirty="0">
                <a:hlinkClick r:id="rId5"/>
              </a:rPr>
              <a:t>http://www.coursematerials.net/Multimedia/examples/pdf_example1.pdf</a:t>
            </a:r>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#1.1</a:t>
            </a:r>
          </a:p>
        </p:txBody>
      </p:sp>
      <p:pic>
        <p:nvPicPr>
          <p:cNvPr id="4" name="Picture 3" descr="A picture containing text, indoor, book, photo&#10;&#10;Description automatically generated">
            <a:extLst>
              <a:ext uri="{FF2B5EF4-FFF2-40B4-BE49-F238E27FC236}">
                <a16:creationId xmlns:a16="http://schemas.microsoft.com/office/drawing/2014/main" id="{FC2CEC40-36D4-1E46-9EB4-4223DE0977D9}"/>
              </a:ext>
            </a:extLst>
          </p:cNvPr>
          <p:cNvPicPr>
            <a:picLocks noChangeAspect="1"/>
          </p:cNvPicPr>
          <p:nvPr/>
        </p:nvPicPr>
        <p:blipFill>
          <a:blip r:embed="rId6"/>
          <a:stretch>
            <a:fillRect/>
          </a:stretch>
        </p:blipFill>
        <p:spPr>
          <a:xfrm>
            <a:off x="6769216" y="727591"/>
            <a:ext cx="3835840" cy="5614520"/>
          </a:xfrm>
          <a:prstGeom prst="rect">
            <a:avLst/>
          </a:prstGeom>
        </p:spPr>
      </p:pic>
      <p:pic>
        <p:nvPicPr>
          <p:cNvPr id="3" name="Recorded Sound" descr="Recorded Sound">
            <a:hlinkClick r:id="" action="ppaction://media"/>
            <a:extLst>
              <a:ext uri="{FF2B5EF4-FFF2-40B4-BE49-F238E27FC236}">
                <a16:creationId xmlns:a16="http://schemas.microsoft.com/office/drawing/2014/main" id="{9120148B-65F0-324C-B94F-2D7D54589C9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275014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73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1: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25088" y="2104324"/>
            <a:ext cx="5132439" cy="3811742"/>
          </a:xfrm>
        </p:spPr>
        <p:txBody>
          <a:bodyPr vert="horz" lIns="91440" tIns="45720" rIns="91440" bIns="45720" rtlCol="0" anchor="ctr">
            <a:normAutofit/>
          </a:bodyPr>
          <a:lstStyle/>
          <a:p>
            <a:r>
              <a:rPr lang="en-US" dirty="0">
                <a:solidFill>
                  <a:schemeClr val="tx1"/>
                </a:solidFill>
              </a:rPr>
              <a:t>After reviewing the interactive content, participate in this discussion:</a:t>
            </a:r>
          </a:p>
          <a:p>
            <a:r>
              <a:rPr lang="en-US" dirty="0">
                <a:solidFill>
                  <a:schemeClr val="tx1"/>
                </a:solidFill>
              </a:rPr>
              <a:t>Consider the work of Giotto and how it is unique to the other examples of art from this time period.  Compare one work of Giotto with another from the content and contrast differences through a formal analysis.</a:t>
            </a:r>
          </a:p>
          <a:p>
            <a:r>
              <a:rPr lang="en-US" dirty="0">
                <a:hlinkClick r:id="rId5"/>
              </a:rPr>
              <a:t>http://www.coursematerials.net/Multimedia/examples/pdf_example1.pdf</a:t>
            </a:r>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#1.2</a:t>
            </a:r>
          </a:p>
        </p:txBody>
      </p:sp>
      <p:pic>
        <p:nvPicPr>
          <p:cNvPr id="4" name="Picture 3" descr="A picture containing photo, building, table, filled&#10;&#10;Description automatically generated">
            <a:extLst>
              <a:ext uri="{FF2B5EF4-FFF2-40B4-BE49-F238E27FC236}">
                <a16:creationId xmlns:a16="http://schemas.microsoft.com/office/drawing/2014/main" id="{FDE5A51C-861B-F84A-967D-D549ABEF529F}"/>
              </a:ext>
            </a:extLst>
          </p:cNvPr>
          <p:cNvPicPr>
            <a:picLocks noChangeAspect="1"/>
          </p:cNvPicPr>
          <p:nvPr/>
        </p:nvPicPr>
        <p:blipFill>
          <a:blip r:embed="rId6"/>
          <a:stretch>
            <a:fillRect/>
          </a:stretch>
        </p:blipFill>
        <p:spPr>
          <a:xfrm>
            <a:off x="5872913" y="912257"/>
            <a:ext cx="5271337" cy="5387009"/>
          </a:xfrm>
          <a:prstGeom prst="rect">
            <a:avLst/>
          </a:prstGeom>
        </p:spPr>
      </p:pic>
      <p:pic>
        <p:nvPicPr>
          <p:cNvPr id="3" name="Recorded Sound" descr="Recorded Sound">
            <a:hlinkClick r:id="" action="ppaction://media"/>
            <a:extLst>
              <a:ext uri="{FF2B5EF4-FFF2-40B4-BE49-F238E27FC236}">
                <a16:creationId xmlns:a16="http://schemas.microsoft.com/office/drawing/2014/main" id="{3D2951C1-586A-5344-932E-FFDB64BF5D1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875163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71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36" name="Rectangle 35">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7" name="Oval 36">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0" name="Oval 39">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1" name="Oval 40">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2"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43"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44"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46" name="Rectangle 45">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8" name="Rectangle 47">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sp>
      <p:sp>
        <p:nvSpPr>
          <p:cNvPr id="50"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52"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629265"/>
            <a:ext cx="6072776" cy="1622322"/>
          </a:xfrm>
        </p:spPr>
        <p:txBody>
          <a:bodyPr vert="horz" lIns="91440" tIns="45720" rIns="91440" bIns="45720" rtlCol="0" anchor="ctr">
            <a:normAutofit/>
          </a:bodyPr>
          <a:lstStyle/>
          <a:p>
            <a:r>
              <a:rPr lang="en-US" dirty="0">
                <a:solidFill>
                  <a:srgbClr val="FFFFFF"/>
                </a:solidFill>
              </a:rPr>
              <a:t>Unit 1: Connect Activity</a:t>
            </a:r>
            <a:br>
              <a:rPr lang="en-US" dirty="0">
                <a:solidFill>
                  <a:srgbClr val="FFFFFF"/>
                </a:solidFill>
              </a:rPr>
            </a:br>
            <a:r>
              <a:rPr lang="en-US" dirty="0">
                <a:solidFill>
                  <a:srgbClr val="FFFFFF"/>
                </a:solidFill>
              </a:rPr>
              <a:t> </a:t>
            </a:r>
          </a:p>
        </p:txBody>
      </p:sp>
      <p:pic>
        <p:nvPicPr>
          <p:cNvPr id="7" name="Picture 6" descr="A group of people in front of a building&#10;&#10;Description automatically generated">
            <a:extLst>
              <a:ext uri="{FF2B5EF4-FFF2-40B4-BE49-F238E27FC236}">
                <a16:creationId xmlns:a16="http://schemas.microsoft.com/office/drawing/2014/main" id="{58421838-6100-F948-8DFD-E0267A52DAC1}"/>
              </a:ext>
            </a:extLst>
          </p:cNvPr>
          <p:cNvPicPr>
            <a:picLocks noChangeAspect="1"/>
          </p:cNvPicPr>
          <p:nvPr/>
        </p:nvPicPr>
        <p:blipFill rotWithShape="1">
          <a:blip r:embed="rId6"/>
          <a:srcRect l="19482" r="18874" b="1"/>
          <a:stretch/>
        </p:blipFill>
        <p:spPr>
          <a:xfrm>
            <a:off x="6774511" y="480060"/>
            <a:ext cx="4929808" cy="5897880"/>
          </a:xfrm>
          <a:custGeom>
            <a:avLst/>
            <a:gdLst/>
            <a:ahLst/>
            <a:cxnLst/>
            <a:rect l="l" t="t" r="r" b="b"/>
            <a:pathLst>
              <a:path w="4929808" h="5897880">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p:spPr>
      </p:pic>
      <p:sp>
        <p:nvSpPr>
          <p:cNvPr id="54" name="Rectangle 53">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6" name="Oval 55">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58" name="Oval 57">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39098" y="2418735"/>
            <a:ext cx="6072776" cy="3811740"/>
          </a:xfrm>
        </p:spPr>
        <p:txBody>
          <a:bodyPr vert="horz" lIns="91440" tIns="45720" rIns="91440" bIns="45720" rtlCol="0" anchor="ctr">
            <a:normAutofit/>
          </a:bodyPr>
          <a:lstStyle/>
          <a:p>
            <a:r>
              <a:rPr lang="en-US" dirty="0">
                <a:solidFill>
                  <a:srgbClr val="FFFFFF"/>
                </a:solidFill>
              </a:rPr>
              <a:t>Go on a Scavenger Hunt virtually in Florence, Italy.  Search for influences in architecture from the 13</a:t>
            </a:r>
            <a:r>
              <a:rPr lang="en-US" baseline="30000" dirty="0">
                <a:solidFill>
                  <a:srgbClr val="FFFFFF"/>
                </a:solidFill>
              </a:rPr>
              <a:t>th</a:t>
            </a:r>
            <a:r>
              <a:rPr lang="en-US" dirty="0">
                <a:solidFill>
                  <a:srgbClr val="FFFFFF"/>
                </a:solidFill>
              </a:rPr>
              <a:t>-14</a:t>
            </a:r>
            <a:r>
              <a:rPr lang="en-US" baseline="30000" dirty="0">
                <a:solidFill>
                  <a:srgbClr val="FFFFFF"/>
                </a:solidFill>
              </a:rPr>
              <a:t>th</a:t>
            </a:r>
            <a:r>
              <a:rPr lang="en-US" dirty="0">
                <a:solidFill>
                  <a:srgbClr val="FFFFFF"/>
                </a:solidFill>
              </a:rPr>
              <a:t> centuries throughout the city.  Explore the 360-degree images as well as the drawings and content: </a:t>
            </a:r>
            <a:r>
              <a:rPr lang="en-US" dirty="0">
                <a:solidFill>
                  <a:srgbClr val="FFFFFF"/>
                </a:solidFill>
                <a:hlinkClick r:id="rId7">
                  <a:extLst>
                    <a:ext uri="{A12FA001-AC4F-418D-AE19-62706E023703}">
                      <ahyp:hlinkClr xmlns:ahyp="http://schemas.microsoft.com/office/drawing/2018/hyperlinkcolor" val="tx"/>
                    </a:ext>
                  </a:extLst>
                </a:hlinkClick>
              </a:rPr>
              <a:t>https://artsandculture.google.com/exhibit/la-veduta-della-catena-florence-and-its-monuments/JAIiVU6eaWEIJQ</a:t>
            </a:r>
            <a:endParaRPr lang="en-US" dirty="0">
              <a:solidFill>
                <a:srgbClr val="FFFFFF"/>
              </a:solidFill>
            </a:endParaRPr>
          </a:p>
          <a:p>
            <a:r>
              <a:rPr lang="en-US" dirty="0">
                <a:solidFill>
                  <a:srgbClr val="FFFFFF"/>
                </a:solidFill>
              </a:rPr>
              <a:t>Connect your search with the Unit content and write a paper revealing your discoveries.</a:t>
            </a: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#1.3</a:t>
            </a:r>
          </a:p>
        </p:txBody>
      </p:sp>
      <p:pic>
        <p:nvPicPr>
          <p:cNvPr id="4" name="Recorded Sound" descr="Recorded Sound">
            <a:hlinkClick r:id="" action="ppaction://media"/>
            <a:extLst>
              <a:ext uri="{FF2B5EF4-FFF2-40B4-BE49-F238E27FC236}">
                <a16:creationId xmlns:a16="http://schemas.microsoft.com/office/drawing/2014/main" id="{F18140AF-6B2D-B246-82FF-E6235A12C32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34740775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87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4" name="Rectangle 2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8"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0" name="Freeform: Shape 29">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50898" y="638067"/>
            <a:ext cx="6053670" cy="5581866"/>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32"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865239"/>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2: The Early and High Renaissance in Italy</a:t>
            </a:r>
            <a:br>
              <a:rPr lang="en-US" sz="3100" b="0" i="0" kern="1200" dirty="0">
                <a:solidFill>
                  <a:srgbClr val="EBEBEB"/>
                </a:solidFill>
                <a:latin typeface="+mj-lt"/>
                <a:ea typeface="+mj-ea"/>
                <a:cs typeface="+mj-cs"/>
              </a:rPr>
            </a:br>
            <a:endParaRPr lang="en-US" sz="3100" b="0" i="0" kern="1200" dirty="0">
              <a:solidFill>
                <a:srgbClr val="EBEBEB"/>
              </a:solidFill>
              <a:latin typeface="+mj-lt"/>
              <a:ea typeface="+mj-ea"/>
              <a:cs typeface="+mj-cs"/>
            </a:endParaRPr>
          </a:p>
        </p:txBody>
      </p:sp>
      <p:pic>
        <p:nvPicPr>
          <p:cNvPr id="8" name="Content Placeholder 7" descr="A wooden statue in front of a building&#10;&#10;Description automatically generated">
            <a:extLst>
              <a:ext uri="{FF2B5EF4-FFF2-40B4-BE49-F238E27FC236}">
                <a16:creationId xmlns:a16="http://schemas.microsoft.com/office/drawing/2014/main" id="{1248BFA5-337F-4A4E-84BF-935B8DE171E9}"/>
              </a:ext>
            </a:extLst>
          </p:cNvPr>
          <p:cNvPicPr>
            <a:picLocks noGrp="1" noChangeAspect="1"/>
          </p:cNvPicPr>
          <p:nvPr>
            <p:ph sz="half" idx="2"/>
          </p:nvPr>
        </p:nvPicPr>
        <p:blipFill>
          <a:blip r:embed="rId6"/>
          <a:stretch>
            <a:fillRect/>
          </a:stretch>
        </p:blipFill>
        <p:spPr>
          <a:xfrm>
            <a:off x="6714836" y="1693420"/>
            <a:ext cx="4828707" cy="3488740"/>
          </a:xfrm>
          <a:prstGeom prst="rect">
            <a:avLst/>
          </a:prstGeom>
        </p:spPr>
      </p:pic>
      <p:sp>
        <p:nvSpPr>
          <p:cNvPr id="34" name="Rectangle 33">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25F9B78-FCAA-F14C-94F9-EA50AA6D0EE4}"/>
              </a:ext>
            </a:extLst>
          </p:cNvPr>
          <p:cNvSpPr>
            <a:spLocks noGrp="1"/>
          </p:cNvSpPr>
          <p:nvPr>
            <p:ph sz="half" idx="1"/>
          </p:nvPr>
        </p:nvSpPr>
        <p:spPr>
          <a:xfrm>
            <a:off x="625089" y="1887745"/>
            <a:ext cx="5132439" cy="3811742"/>
          </a:xfrm>
        </p:spPr>
        <p:txBody>
          <a:bodyPr vert="horz" lIns="91440" tIns="45720" rIns="91440" bIns="45720" rtlCol="0" anchor="ctr">
            <a:normAutofit/>
          </a:bodyPr>
          <a:lstStyle/>
          <a:p>
            <a:r>
              <a:rPr lang="en-US" dirty="0">
                <a:solidFill>
                  <a:srgbClr val="FFFFFF"/>
                </a:solidFill>
              </a:rPr>
              <a:t>Absorb Activity:</a:t>
            </a:r>
          </a:p>
          <a:p>
            <a:r>
              <a:rPr lang="en-US" dirty="0">
                <a:solidFill>
                  <a:srgbClr val="FFFFFF"/>
                </a:solidFill>
              </a:rPr>
              <a:t>Read articles written by art historians and discover how professionals analyze various works of art from the Renaissance.</a:t>
            </a:r>
          </a:p>
          <a:p>
            <a:r>
              <a:rPr lang="en-US" dirty="0">
                <a:hlinkClick r:id="rId7"/>
              </a:rPr>
              <a:t>https://www.metmuseum.org/toah/hd/itar/hd_itar.htm</a:t>
            </a:r>
            <a:endParaRPr lang="en-US" dirty="0"/>
          </a:p>
          <a:p>
            <a:r>
              <a:rPr lang="en-US" dirty="0">
                <a:hlinkClick r:id="rId8"/>
              </a:rPr>
              <a:t>https://www.metmuseum.org/toah/hd/anat/hd_anat.htm</a:t>
            </a:r>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#2</a:t>
            </a:r>
          </a:p>
        </p:txBody>
      </p:sp>
      <p:pic>
        <p:nvPicPr>
          <p:cNvPr id="4" name="Recorded Sound" descr="Recorded Sound">
            <a:hlinkClick r:id="" action="ppaction://media"/>
            <a:extLst>
              <a:ext uri="{FF2B5EF4-FFF2-40B4-BE49-F238E27FC236}">
                <a16:creationId xmlns:a16="http://schemas.microsoft.com/office/drawing/2014/main" id="{ABF87CFB-4AE2-154C-B712-07644CB8E2F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07715894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2: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25089" y="2052345"/>
            <a:ext cx="5132439" cy="3811742"/>
          </a:xfrm>
        </p:spPr>
        <p:txBody>
          <a:bodyPr vert="horz" lIns="91440" tIns="45720" rIns="91440" bIns="45720" rtlCol="0" anchor="ctr">
            <a:normAutofit/>
          </a:bodyPr>
          <a:lstStyle/>
          <a:p>
            <a:r>
              <a:rPr lang="en-US" dirty="0">
                <a:solidFill>
                  <a:schemeClr val="tx1"/>
                </a:solidFill>
              </a:rPr>
              <a:t>After reading the provided articles, complete the following activity:</a:t>
            </a:r>
          </a:p>
          <a:p>
            <a:r>
              <a:rPr lang="en-US" dirty="0">
                <a:solidFill>
                  <a:schemeClr val="tx1"/>
                </a:solidFill>
              </a:rPr>
              <a:t>Using the interactive project provided, play a matching game as many times as you need to earn an A score.  Match artists with their work as well as terms with their definitions.</a:t>
            </a:r>
          </a:p>
          <a:p>
            <a:r>
              <a:rPr lang="en-US" dirty="0">
                <a:hlinkClick r:id="rId5"/>
              </a:rPr>
              <a:t>https://quizlet.com/119319665/unit-1-2-test-prep-proto-high-renaissance-flash-cards/</a:t>
            </a:r>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#2.1</a:t>
            </a:r>
          </a:p>
        </p:txBody>
      </p:sp>
      <p:pic>
        <p:nvPicPr>
          <p:cNvPr id="4" name="Picture 3" descr="A group of people in front of a building&#10;&#10;Description automatically generated">
            <a:extLst>
              <a:ext uri="{FF2B5EF4-FFF2-40B4-BE49-F238E27FC236}">
                <a16:creationId xmlns:a16="http://schemas.microsoft.com/office/drawing/2014/main" id="{60F6B04E-81DE-C345-BF80-3F33199CA0E7}"/>
              </a:ext>
            </a:extLst>
          </p:cNvPr>
          <p:cNvPicPr>
            <a:picLocks noChangeAspect="1"/>
          </p:cNvPicPr>
          <p:nvPr/>
        </p:nvPicPr>
        <p:blipFill>
          <a:blip r:embed="rId6"/>
          <a:stretch>
            <a:fillRect/>
          </a:stretch>
        </p:blipFill>
        <p:spPr>
          <a:xfrm>
            <a:off x="5982102" y="993913"/>
            <a:ext cx="4943081" cy="4870174"/>
          </a:xfrm>
          <a:prstGeom prst="rect">
            <a:avLst/>
          </a:prstGeom>
        </p:spPr>
      </p:pic>
      <p:pic>
        <p:nvPicPr>
          <p:cNvPr id="3" name="Recorded Sound" descr="Recorded Sound">
            <a:hlinkClick r:id="" action="ppaction://media"/>
            <a:extLst>
              <a:ext uri="{FF2B5EF4-FFF2-40B4-BE49-F238E27FC236}">
                <a16:creationId xmlns:a16="http://schemas.microsoft.com/office/drawing/2014/main" id="{9780ABDE-E9E0-3542-982B-4C094D3CE69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652649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34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2: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779535" y="2284458"/>
            <a:ext cx="4241595" cy="3811742"/>
          </a:xfrm>
        </p:spPr>
        <p:txBody>
          <a:bodyPr vert="horz" lIns="91440" tIns="45720" rIns="91440" bIns="45720" rtlCol="0" anchor="ctr">
            <a:normAutofit/>
          </a:bodyPr>
          <a:lstStyle/>
          <a:p>
            <a:r>
              <a:rPr lang="en-US" dirty="0">
                <a:solidFill>
                  <a:schemeClr val="tx1"/>
                </a:solidFill>
              </a:rPr>
              <a:t>After reading the provided articles, complete the following activity:</a:t>
            </a:r>
          </a:p>
          <a:p>
            <a:r>
              <a:rPr lang="en-US" dirty="0">
                <a:solidFill>
                  <a:schemeClr val="tx1"/>
                </a:solidFill>
              </a:rPr>
              <a:t>Develop a Prezi presentation analyzing 4 pieces of art or architecture: two from Unit 1 and two from Unit 2.  Share your presentation in the provided discussion thread and discuss your project and those of your peers.</a:t>
            </a:r>
          </a:p>
          <a:p>
            <a:pPr marL="0" indent="0">
              <a:buNone/>
            </a:pPr>
            <a:r>
              <a:rPr lang="en-US" dirty="0">
                <a:hlinkClick r:id="rId5"/>
              </a:rPr>
              <a:t>https://prezi.com/</a:t>
            </a:r>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#2.2</a:t>
            </a:r>
          </a:p>
        </p:txBody>
      </p:sp>
      <p:pic>
        <p:nvPicPr>
          <p:cNvPr id="4" name="Picture 3" descr="A picture containing sitting, table, zebra, woman&#10;&#10;Description automatically generated">
            <a:extLst>
              <a:ext uri="{FF2B5EF4-FFF2-40B4-BE49-F238E27FC236}">
                <a16:creationId xmlns:a16="http://schemas.microsoft.com/office/drawing/2014/main" id="{DF41653F-ED92-2040-AF23-A88D72CF4714}"/>
              </a:ext>
            </a:extLst>
          </p:cNvPr>
          <p:cNvPicPr>
            <a:picLocks noChangeAspect="1"/>
          </p:cNvPicPr>
          <p:nvPr/>
        </p:nvPicPr>
        <p:blipFill>
          <a:blip r:embed="rId6"/>
          <a:stretch>
            <a:fillRect/>
          </a:stretch>
        </p:blipFill>
        <p:spPr>
          <a:xfrm>
            <a:off x="5175576" y="1541677"/>
            <a:ext cx="6391335" cy="4274724"/>
          </a:xfrm>
          <a:prstGeom prst="rect">
            <a:avLst/>
          </a:prstGeom>
        </p:spPr>
      </p:pic>
      <p:sp>
        <p:nvSpPr>
          <p:cNvPr id="3" name="AutoShape 2">
            <a:hlinkClick r:id="rId7"/>
            <a:extLst>
              <a:ext uri="{FF2B5EF4-FFF2-40B4-BE49-F238E27FC236}">
                <a16:creationId xmlns:a16="http://schemas.microsoft.com/office/drawing/2014/main" id="{D2A393B5-33A9-C64C-8234-E23896E21AE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7" name="Recorded Sound" descr="Recorded Sound">
            <a:hlinkClick r:id="" action="ppaction://media"/>
            <a:extLst>
              <a:ext uri="{FF2B5EF4-FFF2-40B4-BE49-F238E27FC236}">
                <a16:creationId xmlns:a16="http://schemas.microsoft.com/office/drawing/2014/main" id="{4EC6A538-2FC6-2B43-ACA3-8326768B135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707853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20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8" name="Rectangle 17">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Oval 18">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6"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8" name="Rectangle 27">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sp>
      <p:sp>
        <p:nvSpPr>
          <p:cNvPr id="32"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34"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629265"/>
            <a:ext cx="6072776" cy="1622322"/>
          </a:xfrm>
        </p:spPr>
        <p:txBody>
          <a:bodyPr vert="horz" lIns="91440" tIns="45720" rIns="91440" bIns="45720" rtlCol="0" anchor="ctr">
            <a:normAutofit/>
          </a:bodyPr>
          <a:lstStyle/>
          <a:p>
            <a:r>
              <a:rPr lang="en-US" dirty="0">
                <a:solidFill>
                  <a:srgbClr val="FFFFFF"/>
                </a:solidFill>
              </a:rPr>
              <a:t>Unit 2: Connect Activity</a:t>
            </a:r>
            <a:br>
              <a:rPr lang="en-US" dirty="0">
                <a:solidFill>
                  <a:srgbClr val="FFFFFF"/>
                </a:solidFill>
              </a:rPr>
            </a:br>
            <a:r>
              <a:rPr lang="en-US" dirty="0">
                <a:solidFill>
                  <a:srgbClr val="FFFFFF"/>
                </a:solidFill>
              </a:rPr>
              <a:t> </a:t>
            </a:r>
          </a:p>
        </p:txBody>
      </p:sp>
      <p:pic>
        <p:nvPicPr>
          <p:cNvPr id="7" name="Picture 6" descr="A statue of a person&#10;&#10;Description automatically generated">
            <a:extLst>
              <a:ext uri="{FF2B5EF4-FFF2-40B4-BE49-F238E27FC236}">
                <a16:creationId xmlns:a16="http://schemas.microsoft.com/office/drawing/2014/main" id="{FA0996DB-2EFD-E748-8445-1251B61DF138}"/>
              </a:ext>
            </a:extLst>
          </p:cNvPr>
          <p:cNvPicPr>
            <a:picLocks noChangeAspect="1"/>
          </p:cNvPicPr>
          <p:nvPr/>
        </p:nvPicPr>
        <p:blipFill rotWithShape="1">
          <a:blip r:embed="rId6"/>
          <a:srcRect l="17024" r="2523" b="-1"/>
          <a:stretch/>
        </p:blipFill>
        <p:spPr>
          <a:xfrm>
            <a:off x="6774511" y="480060"/>
            <a:ext cx="4929808" cy="5897880"/>
          </a:xfrm>
          <a:custGeom>
            <a:avLst/>
            <a:gdLst/>
            <a:ahLst/>
            <a:cxnLst/>
            <a:rect l="l" t="t" r="r" b="b"/>
            <a:pathLst>
              <a:path w="4929808" h="5897880">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p:spPr>
      </p:pic>
      <p:sp>
        <p:nvSpPr>
          <p:cNvPr id="36" name="Rectangle 35">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8" name="Oval 37">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0" name="Oval 39">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39098" y="2418735"/>
            <a:ext cx="6072776" cy="3811740"/>
          </a:xfrm>
        </p:spPr>
        <p:txBody>
          <a:bodyPr vert="horz" lIns="91440" tIns="45720" rIns="91440" bIns="45720" rtlCol="0" anchor="ctr">
            <a:normAutofit/>
          </a:bodyPr>
          <a:lstStyle/>
          <a:p>
            <a:r>
              <a:rPr lang="en-US" dirty="0">
                <a:solidFill>
                  <a:srgbClr val="FFFFFF"/>
                </a:solidFill>
              </a:rPr>
              <a:t>Research the life of Michelangelo and his greatest artistic achievements in both art and architecture.  See how his work influenced many more who followed.</a:t>
            </a:r>
          </a:p>
          <a:p>
            <a:r>
              <a:rPr lang="en-US" dirty="0">
                <a:solidFill>
                  <a:srgbClr val="FFFFFF"/>
                </a:solidFill>
              </a:rPr>
              <a:t>Write about your research and include at least two artists who were influenced by him, and how.</a:t>
            </a:r>
          </a:p>
          <a:p>
            <a:r>
              <a:rPr lang="en-US" dirty="0">
                <a:hlinkClick r:id="rId7"/>
              </a:rPr>
              <a:t>https://post.blackboard.com/webapps/portal/execute/tabs/tabAction?tab_tab_group_id=_646_1</a:t>
            </a:r>
            <a:endParaRPr lang="en-US" dirty="0">
              <a:solidFill>
                <a:srgbClr val="FFFFFF"/>
              </a:solidFill>
            </a:endParaRPr>
          </a:p>
          <a:p>
            <a:pPr marL="0" indent="0">
              <a:buNone/>
            </a:pPr>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#2.3</a:t>
            </a:r>
          </a:p>
        </p:txBody>
      </p:sp>
      <p:pic>
        <p:nvPicPr>
          <p:cNvPr id="3" name="Recorded Sound" descr="Recorded Sound">
            <a:hlinkClick r:id="" action="ppaction://media"/>
            <a:extLst>
              <a:ext uri="{FF2B5EF4-FFF2-40B4-BE49-F238E27FC236}">
                <a16:creationId xmlns:a16="http://schemas.microsoft.com/office/drawing/2014/main" id="{AE374E69-6EDE-3041-B12E-228C4A06512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48422872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0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4" name="Rectangle 2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8"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0" name="Freeform: Shape 29">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50898" y="638067"/>
            <a:ext cx="6053670" cy="5581866"/>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32"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808564"/>
            <a:ext cx="5132438" cy="1622322"/>
          </a:xfrm>
        </p:spPr>
        <p:txBody>
          <a:bodyPr vert="horz" lIns="91440" tIns="45720" rIns="91440" bIns="45720" rtlCol="0" anchor="ctr">
            <a:normAutofit/>
          </a:bodyPr>
          <a:lstStyle/>
          <a:p>
            <a:pPr>
              <a:lnSpc>
                <a:spcPct val="90000"/>
              </a:lnSpc>
            </a:pPr>
            <a:r>
              <a:rPr lang="en-US" sz="2800" b="0" i="0" kern="1200" dirty="0">
                <a:solidFill>
                  <a:srgbClr val="EBEBEB"/>
                </a:solidFill>
                <a:latin typeface="+mj-lt"/>
                <a:ea typeface="+mj-ea"/>
                <a:cs typeface="+mj-cs"/>
              </a:rPr>
              <a:t>Unit 3: The Late Renaissance and Reformation</a:t>
            </a:r>
            <a:br>
              <a:rPr lang="en-US" sz="2800" b="0" i="0" kern="1200" dirty="0">
                <a:solidFill>
                  <a:srgbClr val="EBEBEB"/>
                </a:solidFill>
                <a:latin typeface="+mj-lt"/>
                <a:ea typeface="+mj-ea"/>
                <a:cs typeface="+mj-cs"/>
              </a:rPr>
            </a:br>
            <a:r>
              <a:rPr lang="en-US" sz="2800" b="0" i="0" kern="1200" dirty="0">
                <a:solidFill>
                  <a:srgbClr val="EBEBEB"/>
                </a:solidFill>
                <a:latin typeface="+mj-lt"/>
                <a:ea typeface="+mj-ea"/>
                <a:cs typeface="+mj-cs"/>
              </a:rPr>
              <a:t> </a:t>
            </a:r>
          </a:p>
        </p:txBody>
      </p:sp>
      <p:pic>
        <p:nvPicPr>
          <p:cNvPr id="8" name="Content Placeholder 7" descr="A group of people posing for the camera&#10;&#10;Description automatically generated">
            <a:extLst>
              <a:ext uri="{FF2B5EF4-FFF2-40B4-BE49-F238E27FC236}">
                <a16:creationId xmlns:a16="http://schemas.microsoft.com/office/drawing/2014/main" id="{986CD973-FA14-264A-9228-C3AABA4039D3}"/>
              </a:ext>
            </a:extLst>
          </p:cNvPr>
          <p:cNvPicPr>
            <a:picLocks noGrp="1" noChangeAspect="1"/>
          </p:cNvPicPr>
          <p:nvPr>
            <p:ph sz="half" idx="2"/>
          </p:nvPr>
        </p:nvPicPr>
        <p:blipFill>
          <a:blip r:embed="rId6"/>
          <a:stretch>
            <a:fillRect/>
          </a:stretch>
        </p:blipFill>
        <p:spPr>
          <a:xfrm>
            <a:off x="6714836" y="1639097"/>
            <a:ext cx="4828707" cy="3597386"/>
          </a:xfrm>
          <a:prstGeom prst="rect">
            <a:avLst/>
          </a:prstGeom>
        </p:spPr>
      </p:pic>
      <p:sp>
        <p:nvSpPr>
          <p:cNvPr id="34" name="Rectangle 33">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25F9B78-FCAA-F14C-94F9-EA50AA6D0EE4}"/>
              </a:ext>
            </a:extLst>
          </p:cNvPr>
          <p:cNvSpPr>
            <a:spLocks noGrp="1"/>
          </p:cNvSpPr>
          <p:nvPr>
            <p:ph sz="half" idx="1"/>
          </p:nvPr>
        </p:nvSpPr>
        <p:spPr>
          <a:xfrm>
            <a:off x="661176" y="1771693"/>
            <a:ext cx="5132439" cy="3811742"/>
          </a:xfrm>
        </p:spPr>
        <p:txBody>
          <a:bodyPr vert="horz" lIns="91440" tIns="45720" rIns="91440" bIns="45720" rtlCol="0" anchor="ctr">
            <a:normAutofit/>
          </a:bodyPr>
          <a:lstStyle/>
          <a:p>
            <a:r>
              <a:rPr lang="en-US" dirty="0">
                <a:solidFill>
                  <a:srgbClr val="FFFFFF"/>
                </a:solidFill>
              </a:rPr>
              <a:t>Absorb Activity:</a:t>
            </a:r>
          </a:p>
          <a:p>
            <a:r>
              <a:rPr lang="en-US" dirty="0">
                <a:solidFill>
                  <a:srgbClr val="FFFFFF"/>
                </a:solidFill>
              </a:rPr>
              <a:t>Watch a video summarizing how societal trends affected artwork in each category of the historical periods.</a:t>
            </a:r>
          </a:p>
          <a:p>
            <a:r>
              <a:rPr lang="en-US" dirty="0">
                <a:solidFill>
                  <a:srgbClr val="FFFFFF"/>
                </a:solidFill>
                <a:hlinkClick r:id="rId7"/>
              </a:rPr>
              <a:t>https://www.youtube.com/watch?v=tecocKSclwc&amp;vl=en</a:t>
            </a:r>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#3</a:t>
            </a:r>
          </a:p>
        </p:txBody>
      </p:sp>
      <p:pic>
        <p:nvPicPr>
          <p:cNvPr id="4" name="Recorded Sound" descr="Recorded Sound">
            <a:hlinkClick r:id="" action="ppaction://media"/>
            <a:extLst>
              <a:ext uri="{FF2B5EF4-FFF2-40B4-BE49-F238E27FC236}">
                <a16:creationId xmlns:a16="http://schemas.microsoft.com/office/drawing/2014/main" id="{A7253329-FCBD-E84C-B8A4-E50F3BD90A5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84568913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a:t>
            </a:r>
            <a:r>
              <a:rPr lang="en-US" sz="3100" dirty="0">
                <a:solidFill>
                  <a:srgbClr val="EBEBEB"/>
                </a:solidFill>
              </a:rPr>
              <a:t>3</a:t>
            </a:r>
            <a:r>
              <a:rPr lang="en-US" sz="3100" b="0" i="0" kern="1200" dirty="0">
                <a:solidFill>
                  <a:srgbClr val="EBEBEB"/>
                </a:solidFill>
                <a:latin typeface="+mj-lt"/>
                <a:ea typeface="+mj-ea"/>
                <a:cs typeface="+mj-cs"/>
              </a:rPr>
              <a:t>: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25089" y="2104324"/>
            <a:ext cx="3618784" cy="4753676"/>
          </a:xfrm>
        </p:spPr>
        <p:txBody>
          <a:bodyPr vert="horz" lIns="91440" tIns="45720" rIns="91440" bIns="45720" rtlCol="0" anchor="ctr">
            <a:normAutofit fontScale="92500"/>
          </a:bodyPr>
          <a:lstStyle/>
          <a:p>
            <a:r>
              <a:rPr lang="en-US" dirty="0">
                <a:solidFill>
                  <a:schemeClr val="tx1"/>
                </a:solidFill>
              </a:rPr>
              <a:t>After watching the video, complete the following activity:</a:t>
            </a:r>
          </a:p>
          <a:p>
            <a:r>
              <a:rPr lang="en-US" dirty="0">
                <a:solidFill>
                  <a:schemeClr val="tx1"/>
                </a:solidFill>
              </a:rPr>
              <a:t>Virtually discover the Sistine Chapel in Rome through Google Arts and Culture.  Explore the site thoroughly, then discuss your experiences in a discussion board.</a:t>
            </a:r>
          </a:p>
          <a:p>
            <a:r>
              <a:rPr lang="en-US" dirty="0">
                <a:hlinkClick r:id="rId5"/>
              </a:rPr>
              <a:t>https://artsandculture.google.com/theme/the-unlikely-figure-we-have-to-thank-for-the-renaissance%E2%80%99s-greatest-masterpieces/LALSBZb7R5YTKA</a:t>
            </a:r>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#3.1</a:t>
            </a:r>
          </a:p>
        </p:txBody>
      </p:sp>
      <p:pic>
        <p:nvPicPr>
          <p:cNvPr id="4" name="Picture 3" descr="A store inside of a building&#10;&#10;Description automatically generated">
            <a:extLst>
              <a:ext uri="{FF2B5EF4-FFF2-40B4-BE49-F238E27FC236}">
                <a16:creationId xmlns:a16="http://schemas.microsoft.com/office/drawing/2014/main" id="{6CFAC2B9-AC60-F140-9D6D-8B055077C76C}"/>
              </a:ext>
            </a:extLst>
          </p:cNvPr>
          <p:cNvPicPr>
            <a:picLocks noChangeAspect="1"/>
          </p:cNvPicPr>
          <p:nvPr/>
        </p:nvPicPr>
        <p:blipFill>
          <a:blip r:embed="rId6"/>
          <a:stretch>
            <a:fillRect/>
          </a:stretch>
        </p:blipFill>
        <p:spPr>
          <a:xfrm>
            <a:off x="4870174" y="1572944"/>
            <a:ext cx="7022981" cy="4663315"/>
          </a:xfrm>
          <a:prstGeom prst="rect">
            <a:avLst/>
          </a:prstGeom>
        </p:spPr>
      </p:pic>
      <p:pic>
        <p:nvPicPr>
          <p:cNvPr id="3" name="Recorded Sound" descr="Recorded Sound">
            <a:hlinkClick r:id="" action="ppaction://media"/>
            <a:extLst>
              <a:ext uri="{FF2B5EF4-FFF2-40B4-BE49-F238E27FC236}">
                <a16:creationId xmlns:a16="http://schemas.microsoft.com/office/drawing/2014/main" id="{1F474831-A7EC-2345-A84E-3343887A9E3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050259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4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a:t>
            </a:r>
            <a:r>
              <a:rPr lang="en-US" sz="3100" dirty="0">
                <a:solidFill>
                  <a:srgbClr val="EBEBEB"/>
                </a:solidFill>
              </a:rPr>
              <a:t>3</a:t>
            </a:r>
            <a:r>
              <a:rPr lang="en-US" sz="3100" b="0" i="0" kern="1200" dirty="0">
                <a:solidFill>
                  <a:srgbClr val="EBEBEB"/>
                </a:solidFill>
                <a:latin typeface="+mj-lt"/>
                <a:ea typeface="+mj-ea"/>
                <a:cs typeface="+mj-cs"/>
              </a:rPr>
              <a:t>: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741264" y="2387874"/>
            <a:ext cx="5132439" cy="3811742"/>
          </a:xfrm>
        </p:spPr>
        <p:txBody>
          <a:bodyPr vert="horz" lIns="91440" tIns="45720" rIns="91440" bIns="45720" rtlCol="0" anchor="ctr">
            <a:normAutofit lnSpcReduction="10000"/>
          </a:bodyPr>
          <a:lstStyle/>
          <a:p>
            <a:r>
              <a:rPr lang="en-US" dirty="0">
                <a:solidFill>
                  <a:schemeClr val="tx1"/>
                </a:solidFill>
              </a:rPr>
              <a:t>After watching the video, complete the following activity:</a:t>
            </a:r>
          </a:p>
          <a:p>
            <a:r>
              <a:rPr lang="en-US" dirty="0">
                <a:solidFill>
                  <a:schemeClr val="tx1"/>
                </a:solidFill>
              </a:rPr>
              <a:t>Write a reflective paper on the progression of art and architecture during the Reformation, focusing on analyzing the movements and artists in your own words.  Share your drafts to a class website and review others’ work by adding feedback. Revise your draft with feedback given to you.</a:t>
            </a:r>
          </a:p>
          <a:p>
            <a:r>
              <a:rPr lang="en-US" dirty="0">
                <a:hlinkClick r:id="rId5"/>
              </a:rPr>
              <a:t>https://post.blackboard.com/webapps/portal/execute/tabs/tabAction?tab_tab_group_id=_646_1</a:t>
            </a:r>
            <a:endParaRPr lang="en-US" dirty="0">
              <a:solidFill>
                <a:schemeClr val="tx1"/>
              </a:solidFill>
            </a:endParaRPr>
          </a:p>
          <a:p>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#3.2</a:t>
            </a:r>
          </a:p>
        </p:txBody>
      </p:sp>
      <p:pic>
        <p:nvPicPr>
          <p:cNvPr id="4" name="Picture 3" descr="A person posing for a picture&#10;&#10;Description automatically generated">
            <a:extLst>
              <a:ext uri="{FF2B5EF4-FFF2-40B4-BE49-F238E27FC236}">
                <a16:creationId xmlns:a16="http://schemas.microsoft.com/office/drawing/2014/main" id="{BEE8B8A4-24BB-744B-A364-3F737C5FD01F}"/>
              </a:ext>
            </a:extLst>
          </p:cNvPr>
          <p:cNvPicPr>
            <a:picLocks noChangeAspect="1"/>
          </p:cNvPicPr>
          <p:nvPr/>
        </p:nvPicPr>
        <p:blipFill>
          <a:blip r:embed="rId6"/>
          <a:stretch>
            <a:fillRect/>
          </a:stretch>
        </p:blipFill>
        <p:spPr>
          <a:xfrm>
            <a:off x="6899955" y="770119"/>
            <a:ext cx="4011943" cy="5916066"/>
          </a:xfrm>
          <a:prstGeom prst="rect">
            <a:avLst/>
          </a:prstGeom>
        </p:spPr>
      </p:pic>
      <p:pic>
        <p:nvPicPr>
          <p:cNvPr id="3" name="Recorded Sound" descr="Recorded Sound">
            <a:hlinkClick r:id="" action="ppaction://media"/>
            <a:extLst>
              <a:ext uri="{FF2B5EF4-FFF2-40B4-BE49-F238E27FC236}">
                <a16:creationId xmlns:a16="http://schemas.microsoft.com/office/drawing/2014/main" id="{6A13230E-641C-DF47-8CC0-D8DD5EB9D86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96578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68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8" name="Rectangle 17">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Oval 18">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6"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8" name="Rectangle 27">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sp>
      <p:sp>
        <p:nvSpPr>
          <p:cNvPr id="32"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34"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629265"/>
            <a:ext cx="6072776" cy="1622322"/>
          </a:xfrm>
        </p:spPr>
        <p:txBody>
          <a:bodyPr vert="horz" lIns="91440" tIns="45720" rIns="91440" bIns="45720" rtlCol="0" anchor="ctr">
            <a:normAutofit/>
          </a:bodyPr>
          <a:lstStyle/>
          <a:p>
            <a:r>
              <a:rPr lang="en-US" dirty="0">
                <a:solidFill>
                  <a:srgbClr val="FFFFFF"/>
                </a:solidFill>
              </a:rPr>
              <a:t>Unit 3: Connect Activity</a:t>
            </a:r>
            <a:br>
              <a:rPr lang="en-US" dirty="0">
                <a:solidFill>
                  <a:srgbClr val="FFFFFF"/>
                </a:solidFill>
              </a:rPr>
            </a:br>
            <a:r>
              <a:rPr lang="en-US" dirty="0">
                <a:solidFill>
                  <a:srgbClr val="FFFFFF"/>
                </a:solidFill>
              </a:rPr>
              <a:t> </a:t>
            </a:r>
          </a:p>
        </p:txBody>
      </p:sp>
      <p:pic>
        <p:nvPicPr>
          <p:cNvPr id="4" name="Picture 3" descr="A picture containing table, photo, sitting, vase&#10;&#10;Description automatically generated">
            <a:extLst>
              <a:ext uri="{FF2B5EF4-FFF2-40B4-BE49-F238E27FC236}">
                <a16:creationId xmlns:a16="http://schemas.microsoft.com/office/drawing/2014/main" id="{7D76A208-DA80-F342-92E9-4D077E627930}"/>
              </a:ext>
            </a:extLst>
          </p:cNvPr>
          <p:cNvPicPr>
            <a:picLocks noChangeAspect="1"/>
          </p:cNvPicPr>
          <p:nvPr/>
        </p:nvPicPr>
        <p:blipFill rotWithShape="1">
          <a:blip r:embed="rId6"/>
          <a:srcRect t="5194" r="-2" b="7171"/>
          <a:stretch/>
        </p:blipFill>
        <p:spPr>
          <a:xfrm>
            <a:off x="6774511" y="480060"/>
            <a:ext cx="4929808" cy="5897880"/>
          </a:xfrm>
          <a:custGeom>
            <a:avLst/>
            <a:gdLst/>
            <a:ahLst/>
            <a:cxnLst/>
            <a:rect l="l" t="t" r="r" b="b"/>
            <a:pathLst>
              <a:path w="4929808" h="5897880">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p:spPr>
      </p:pic>
      <p:sp>
        <p:nvSpPr>
          <p:cNvPr id="36" name="Rectangle 35">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8" name="Oval 37">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0" name="Oval 39">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39098" y="2418735"/>
            <a:ext cx="6072776" cy="3811740"/>
          </a:xfrm>
        </p:spPr>
        <p:txBody>
          <a:bodyPr vert="horz" lIns="91440" tIns="45720" rIns="91440" bIns="45720" rtlCol="0" anchor="ctr">
            <a:normAutofit/>
          </a:bodyPr>
          <a:lstStyle/>
          <a:p>
            <a:r>
              <a:rPr lang="en-US" dirty="0">
                <a:solidFill>
                  <a:srgbClr val="FFFFFF"/>
                </a:solidFill>
              </a:rPr>
              <a:t>After reviewing the Unit’s content, engage in a virtual group critique with your peers and instructor through Zoom.</a:t>
            </a:r>
          </a:p>
          <a:p>
            <a:r>
              <a:rPr lang="en-US" dirty="0">
                <a:solidFill>
                  <a:srgbClr val="FFFFFF"/>
                </a:solidFill>
              </a:rPr>
              <a:t>To prepare, choose one artist from Unit 3, search for more information, and present your findings in the virtual meeting.  Peers will provide critiques on your work and you will critique your peers.</a:t>
            </a:r>
          </a:p>
          <a:p>
            <a:r>
              <a:rPr lang="en-US" dirty="0">
                <a:hlinkClick r:id="rId7"/>
              </a:rPr>
              <a:t>https://zoom.us/</a:t>
            </a:r>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#3.3</a:t>
            </a:r>
          </a:p>
        </p:txBody>
      </p:sp>
      <p:pic>
        <p:nvPicPr>
          <p:cNvPr id="3" name="Recorded Sound" descr="Recorded Sound">
            <a:hlinkClick r:id="" action="ppaction://media"/>
            <a:extLst>
              <a:ext uri="{FF2B5EF4-FFF2-40B4-BE49-F238E27FC236}">
                <a16:creationId xmlns:a16="http://schemas.microsoft.com/office/drawing/2014/main" id="{373FCB7C-CF2B-2441-8F26-7A568A4F85E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84675860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69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4" name="Rectangle 2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8"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0" name="Freeform: Shape 29">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50898" y="638067"/>
            <a:ext cx="6053670" cy="5581866"/>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32"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815583"/>
            <a:ext cx="5132438" cy="1622322"/>
          </a:xfrm>
        </p:spPr>
        <p:txBody>
          <a:bodyPr vert="horz" lIns="91440" tIns="45720" rIns="91440" bIns="45720" rtlCol="0" anchor="ctr">
            <a:normAutofit/>
          </a:bodyPr>
          <a:lstStyle/>
          <a:p>
            <a:pPr>
              <a:lnSpc>
                <a:spcPct val="90000"/>
              </a:lnSpc>
            </a:pPr>
            <a:r>
              <a:rPr lang="en-US" sz="2800" b="0" i="0" kern="1200" dirty="0">
                <a:solidFill>
                  <a:srgbClr val="EBEBEB"/>
                </a:solidFill>
                <a:latin typeface="+mj-lt"/>
                <a:ea typeface="+mj-ea"/>
                <a:cs typeface="+mj-cs"/>
              </a:rPr>
              <a:t>Unit 4: The Baroque in Western Europe</a:t>
            </a:r>
            <a:br>
              <a:rPr lang="en-US" b="0" i="0" kern="1200" dirty="0">
                <a:solidFill>
                  <a:srgbClr val="EBEBEB"/>
                </a:solidFill>
                <a:latin typeface="+mj-lt"/>
                <a:ea typeface="+mj-ea"/>
                <a:cs typeface="+mj-cs"/>
              </a:rPr>
            </a:br>
            <a:endParaRPr lang="en-US" b="0" i="0" kern="1200" dirty="0">
              <a:solidFill>
                <a:srgbClr val="EBEBEB"/>
              </a:solidFill>
              <a:latin typeface="+mj-lt"/>
              <a:ea typeface="+mj-ea"/>
              <a:cs typeface="+mj-cs"/>
            </a:endParaRPr>
          </a:p>
        </p:txBody>
      </p:sp>
      <p:pic>
        <p:nvPicPr>
          <p:cNvPr id="8" name="Content Placeholder 7" descr="A picture containing person, sitting, man, group&#10;&#10;Description automatically generated">
            <a:extLst>
              <a:ext uri="{FF2B5EF4-FFF2-40B4-BE49-F238E27FC236}">
                <a16:creationId xmlns:a16="http://schemas.microsoft.com/office/drawing/2014/main" id="{E138F830-2933-9040-A579-569FF0EEA955}"/>
              </a:ext>
            </a:extLst>
          </p:cNvPr>
          <p:cNvPicPr>
            <a:picLocks noGrp="1" noChangeAspect="1"/>
          </p:cNvPicPr>
          <p:nvPr>
            <p:ph sz="half" idx="2"/>
          </p:nvPr>
        </p:nvPicPr>
        <p:blipFill>
          <a:blip r:embed="rId6"/>
          <a:stretch>
            <a:fillRect/>
          </a:stretch>
        </p:blipFill>
        <p:spPr>
          <a:xfrm>
            <a:off x="7020713" y="645106"/>
            <a:ext cx="4216952" cy="5585369"/>
          </a:xfrm>
          <a:prstGeom prst="rect">
            <a:avLst/>
          </a:prstGeom>
        </p:spPr>
      </p:pic>
      <p:sp>
        <p:nvSpPr>
          <p:cNvPr id="34" name="Rectangle 33">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25F9B78-FCAA-F14C-94F9-EA50AA6D0EE4}"/>
              </a:ext>
            </a:extLst>
          </p:cNvPr>
          <p:cNvSpPr>
            <a:spLocks noGrp="1"/>
          </p:cNvSpPr>
          <p:nvPr>
            <p:ph sz="half" idx="1"/>
          </p:nvPr>
        </p:nvSpPr>
        <p:spPr>
          <a:xfrm>
            <a:off x="639098" y="1866405"/>
            <a:ext cx="5132439" cy="3811742"/>
          </a:xfrm>
        </p:spPr>
        <p:txBody>
          <a:bodyPr vert="horz" lIns="91440" tIns="45720" rIns="91440" bIns="45720" rtlCol="0" anchor="ctr">
            <a:normAutofit/>
          </a:bodyPr>
          <a:lstStyle/>
          <a:p>
            <a:r>
              <a:rPr lang="en-US" dirty="0">
                <a:solidFill>
                  <a:srgbClr val="FFFFFF"/>
                </a:solidFill>
              </a:rPr>
              <a:t>Absorb Activity</a:t>
            </a:r>
          </a:p>
          <a:p>
            <a:r>
              <a:rPr lang="en-US" dirty="0">
                <a:solidFill>
                  <a:srgbClr val="FFFFFF"/>
                </a:solidFill>
              </a:rPr>
              <a:t>Discover the societal changes that continue to affect the Baroque movement throughout Western Europe through an interactive presentation.</a:t>
            </a:r>
          </a:p>
          <a:p>
            <a:r>
              <a:rPr lang="en-US" dirty="0">
                <a:hlinkClick r:id="rId7"/>
              </a:rPr>
              <a:t>http://www.coursematerials.net/Multimedia/examples/pdf_example1.pdf</a:t>
            </a:r>
            <a:endParaRPr lang="en-US" dirty="0">
              <a:solidFill>
                <a:srgbClr val="FFFFFF"/>
              </a:solidFill>
            </a:endParaRPr>
          </a:p>
          <a:p>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#4 </a:t>
            </a:r>
          </a:p>
        </p:txBody>
      </p:sp>
      <p:pic>
        <p:nvPicPr>
          <p:cNvPr id="4" name="Recorded Sound" descr="Recorded Sound">
            <a:hlinkClick r:id="" action="ppaction://media"/>
            <a:extLst>
              <a:ext uri="{FF2B5EF4-FFF2-40B4-BE49-F238E27FC236}">
                <a16:creationId xmlns:a16="http://schemas.microsoft.com/office/drawing/2014/main" id="{8FCA5649-2999-3B49-BAA8-5BDE2F8F915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30199051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4: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37335" y="2104324"/>
            <a:ext cx="5132439" cy="3811742"/>
          </a:xfrm>
        </p:spPr>
        <p:txBody>
          <a:bodyPr vert="horz" lIns="91440" tIns="45720" rIns="91440" bIns="45720" rtlCol="0" anchor="ctr">
            <a:normAutofit/>
          </a:bodyPr>
          <a:lstStyle/>
          <a:p>
            <a:r>
              <a:rPr lang="en-US" dirty="0">
                <a:solidFill>
                  <a:schemeClr val="tx1"/>
                </a:solidFill>
              </a:rPr>
              <a:t>After reviewing the interactive content, complete the following activity:</a:t>
            </a:r>
          </a:p>
          <a:p>
            <a:r>
              <a:rPr lang="en-US" dirty="0">
                <a:solidFill>
                  <a:schemeClr val="tx1"/>
                </a:solidFill>
              </a:rPr>
              <a:t>Using the interactive project from Quizlet provided, play the Asteroids simulation matching artists to their work.  Play as many times as you need to earn an A score.  Discuss your experience in a discussion board.</a:t>
            </a:r>
          </a:p>
          <a:p>
            <a:r>
              <a:rPr lang="en-US" dirty="0">
                <a:hlinkClick r:id="rId5"/>
              </a:rPr>
              <a:t>https://quizlet.com/124288830/unit-3-4-test-prep-reformation-and-baroque-flash-cards/</a:t>
            </a:r>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#4.1</a:t>
            </a:r>
          </a:p>
        </p:txBody>
      </p:sp>
      <p:pic>
        <p:nvPicPr>
          <p:cNvPr id="4" name="Picture 3" descr="A person wearing a hat&#10;&#10;Description automatically generated">
            <a:extLst>
              <a:ext uri="{FF2B5EF4-FFF2-40B4-BE49-F238E27FC236}">
                <a16:creationId xmlns:a16="http://schemas.microsoft.com/office/drawing/2014/main" id="{FCADDFE0-1409-DC44-B722-94BA4FB4CD79}"/>
              </a:ext>
            </a:extLst>
          </p:cNvPr>
          <p:cNvPicPr>
            <a:picLocks noChangeAspect="1"/>
          </p:cNvPicPr>
          <p:nvPr/>
        </p:nvPicPr>
        <p:blipFill>
          <a:blip r:embed="rId6"/>
          <a:stretch>
            <a:fillRect/>
          </a:stretch>
        </p:blipFill>
        <p:spPr>
          <a:xfrm>
            <a:off x="6571950" y="600075"/>
            <a:ext cx="4207969" cy="5916066"/>
          </a:xfrm>
          <a:prstGeom prst="rect">
            <a:avLst/>
          </a:prstGeom>
        </p:spPr>
      </p:pic>
      <p:pic>
        <p:nvPicPr>
          <p:cNvPr id="3" name="Recorded Sound" descr="Recorded Sound">
            <a:hlinkClick r:id="" action="ppaction://media"/>
            <a:extLst>
              <a:ext uri="{FF2B5EF4-FFF2-40B4-BE49-F238E27FC236}">
                <a16:creationId xmlns:a16="http://schemas.microsoft.com/office/drawing/2014/main" id="{6A74FC83-73DF-FA46-91B2-40BD43940B4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428068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15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4: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chemeClr val="tx1"/>
                </a:solidFill>
              </a:rPr>
              <a:t>After reviewing the interactive content, complete the following activity:</a:t>
            </a:r>
          </a:p>
          <a:p>
            <a:r>
              <a:rPr lang="en-US" dirty="0">
                <a:solidFill>
                  <a:schemeClr val="tx1"/>
                </a:solidFill>
              </a:rPr>
              <a:t>Develop a Prezi presentation analyzing 4 pieces of art or architecture: two from Unit 3 and two from Unit 4.  Share your presentation in the provided discussion thread and discuss your project and those of your peers.</a:t>
            </a:r>
          </a:p>
          <a:p>
            <a:r>
              <a:rPr lang="en-US" dirty="0">
                <a:hlinkClick r:id="rId5"/>
              </a:rPr>
              <a:t>https://prezi.com/</a:t>
            </a:r>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#4.2</a:t>
            </a:r>
          </a:p>
        </p:txBody>
      </p:sp>
      <p:pic>
        <p:nvPicPr>
          <p:cNvPr id="4" name="Picture 3" descr="A picture containing person, man, standing, sitting&#10;&#10;Description automatically generated">
            <a:extLst>
              <a:ext uri="{FF2B5EF4-FFF2-40B4-BE49-F238E27FC236}">
                <a16:creationId xmlns:a16="http://schemas.microsoft.com/office/drawing/2014/main" id="{311BF635-44E4-2B4F-A2F4-110FDF69BE9E}"/>
              </a:ext>
            </a:extLst>
          </p:cNvPr>
          <p:cNvPicPr>
            <a:picLocks noChangeAspect="1"/>
          </p:cNvPicPr>
          <p:nvPr/>
        </p:nvPicPr>
        <p:blipFill>
          <a:blip r:embed="rId6"/>
          <a:stretch>
            <a:fillRect/>
          </a:stretch>
        </p:blipFill>
        <p:spPr>
          <a:xfrm>
            <a:off x="6921778" y="600076"/>
            <a:ext cx="3916866" cy="5840482"/>
          </a:xfrm>
          <a:prstGeom prst="rect">
            <a:avLst/>
          </a:prstGeom>
        </p:spPr>
      </p:pic>
      <p:pic>
        <p:nvPicPr>
          <p:cNvPr id="3" name="Recorded Sound" descr="Recorded Sound">
            <a:hlinkClick r:id="" action="ppaction://media"/>
            <a:extLst>
              <a:ext uri="{FF2B5EF4-FFF2-40B4-BE49-F238E27FC236}">
                <a16:creationId xmlns:a16="http://schemas.microsoft.com/office/drawing/2014/main" id="{719B86EE-4D52-BC46-9FC3-B3197B379BA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436823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6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8" name="Rectangle 17">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Oval 18">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6"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8" name="Rectangle 27">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sp>
      <p:sp>
        <p:nvSpPr>
          <p:cNvPr id="32"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34"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629265"/>
            <a:ext cx="6072776" cy="1622322"/>
          </a:xfrm>
        </p:spPr>
        <p:txBody>
          <a:bodyPr vert="horz" lIns="91440" tIns="45720" rIns="91440" bIns="45720" rtlCol="0" anchor="ctr">
            <a:normAutofit/>
          </a:bodyPr>
          <a:lstStyle/>
          <a:p>
            <a:r>
              <a:rPr lang="en-US" dirty="0">
                <a:solidFill>
                  <a:srgbClr val="FFFFFF"/>
                </a:solidFill>
              </a:rPr>
              <a:t>Unit 4: Connect Activity</a:t>
            </a:r>
            <a:br>
              <a:rPr lang="en-US" dirty="0">
                <a:solidFill>
                  <a:srgbClr val="FFFFFF"/>
                </a:solidFill>
              </a:rPr>
            </a:br>
            <a:r>
              <a:rPr lang="en-US" dirty="0">
                <a:solidFill>
                  <a:srgbClr val="FFFFFF"/>
                </a:solidFill>
              </a:rPr>
              <a:t> </a:t>
            </a:r>
          </a:p>
        </p:txBody>
      </p:sp>
      <p:pic>
        <p:nvPicPr>
          <p:cNvPr id="4" name="Picture 3" descr="A group of people in a dark room&#10;&#10;Description automatically generated">
            <a:extLst>
              <a:ext uri="{FF2B5EF4-FFF2-40B4-BE49-F238E27FC236}">
                <a16:creationId xmlns:a16="http://schemas.microsoft.com/office/drawing/2014/main" id="{11577523-C8F0-BF44-ACDF-425E0DAF9BAC}"/>
              </a:ext>
            </a:extLst>
          </p:cNvPr>
          <p:cNvPicPr>
            <a:picLocks noChangeAspect="1"/>
          </p:cNvPicPr>
          <p:nvPr/>
        </p:nvPicPr>
        <p:blipFill rotWithShape="1">
          <a:blip r:embed="rId6"/>
          <a:srcRect l="5624" r="10372" b="2"/>
          <a:stretch/>
        </p:blipFill>
        <p:spPr>
          <a:xfrm>
            <a:off x="6774511" y="480060"/>
            <a:ext cx="4929808" cy="5897880"/>
          </a:xfrm>
          <a:custGeom>
            <a:avLst/>
            <a:gdLst/>
            <a:ahLst/>
            <a:cxnLst/>
            <a:rect l="l" t="t" r="r" b="b"/>
            <a:pathLst>
              <a:path w="4929808" h="5897880">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p:spPr>
      </p:pic>
      <p:sp>
        <p:nvSpPr>
          <p:cNvPr id="36" name="Rectangle 35">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8" name="Oval 37">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0" name="Oval 39">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39098" y="2418735"/>
            <a:ext cx="6072776" cy="3811740"/>
          </a:xfrm>
        </p:spPr>
        <p:txBody>
          <a:bodyPr vert="horz" lIns="91440" tIns="45720" rIns="91440" bIns="45720" rtlCol="0" anchor="ctr">
            <a:normAutofit/>
          </a:bodyPr>
          <a:lstStyle/>
          <a:p>
            <a:r>
              <a:rPr lang="en-US" dirty="0">
                <a:solidFill>
                  <a:srgbClr val="FFFFFF"/>
                </a:solidFill>
              </a:rPr>
              <a:t>Using the following weblink, (</a:t>
            </a:r>
            <a:r>
              <a:rPr lang="en-US" dirty="0">
                <a:solidFill>
                  <a:srgbClr val="00B0F0"/>
                </a:solidFill>
                <a:hlinkClick r:id="rId7">
                  <a:extLst>
                    <a:ext uri="{A12FA001-AC4F-418D-AE19-62706E023703}">
                      <ahyp:hlinkClr xmlns:ahyp="http://schemas.microsoft.com/office/drawing/2018/hyperlinkcolor" val="tx"/>
                    </a:ext>
                  </a:extLst>
                </a:hlinkClick>
              </a:rPr>
              <a:t>https://artsandculture.google.com/story/the-night-watch/dALSivMco4xIJA</a:t>
            </a:r>
            <a:r>
              <a:rPr lang="en-US" dirty="0">
                <a:solidFill>
                  <a:srgbClr val="FFFFFF"/>
                </a:solidFill>
              </a:rPr>
              <a:t>) go on a visual scavenger hunt in Rembrandt’s paintings.  </a:t>
            </a:r>
          </a:p>
          <a:p>
            <a:r>
              <a:rPr lang="en-US" dirty="0">
                <a:solidFill>
                  <a:srgbClr val="FFFFFF"/>
                </a:solidFill>
              </a:rPr>
              <a:t>Discover the intricate details and painting process not otherwise seen in a photograph.  Share your discoveries in a reflective paper.</a:t>
            </a:r>
          </a:p>
          <a:p>
            <a:r>
              <a:rPr lang="en-US" dirty="0">
                <a:hlinkClick r:id="rId8"/>
              </a:rPr>
              <a:t>https://post.blackboard.com/webapps/portal/execute/tabs/tabAction?tab_tab_group_id=_646_1</a:t>
            </a:r>
            <a:endParaRPr lang="en-US" dirty="0">
              <a:solidFill>
                <a:srgbClr val="FFFFFF"/>
              </a:solidFill>
            </a:endParaRPr>
          </a:p>
          <a:p>
            <a:pPr marL="0" indent="0">
              <a:buNone/>
            </a:pPr>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#4.3</a:t>
            </a:r>
          </a:p>
        </p:txBody>
      </p:sp>
      <p:pic>
        <p:nvPicPr>
          <p:cNvPr id="3" name="Recorded Sound" descr="Recorded Sound">
            <a:hlinkClick r:id="" action="ppaction://media"/>
            <a:extLst>
              <a:ext uri="{FF2B5EF4-FFF2-40B4-BE49-F238E27FC236}">
                <a16:creationId xmlns:a16="http://schemas.microsoft.com/office/drawing/2014/main" id="{4CD68BF4-D51A-434C-AEB1-1FEB7F0F2178}"/>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421862411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8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4" name="Rectangle 2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8"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0" name="Freeform: Shape 29">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50898" y="638067"/>
            <a:ext cx="6053670" cy="5581866"/>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32"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883162"/>
            <a:ext cx="5132438" cy="1622322"/>
          </a:xfrm>
        </p:spPr>
        <p:txBody>
          <a:bodyPr vert="horz" lIns="91440" tIns="45720" rIns="91440" bIns="45720" rtlCol="0" anchor="ctr">
            <a:normAutofit/>
          </a:bodyPr>
          <a:lstStyle/>
          <a:p>
            <a:pPr>
              <a:lnSpc>
                <a:spcPct val="90000"/>
              </a:lnSpc>
            </a:pPr>
            <a:r>
              <a:rPr lang="en-US" sz="2500" b="0" i="0" kern="1200" dirty="0">
                <a:solidFill>
                  <a:srgbClr val="EBEBEB"/>
                </a:solidFill>
                <a:latin typeface="+mj-lt"/>
                <a:ea typeface="+mj-ea"/>
                <a:cs typeface="+mj-cs"/>
              </a:rPr>
              <a:t>Unit 5: The Age of Enlightenment and Romanticism</a:t>
            </a:r>
            <a:br>
              <a:rPr lang="en-US" sz="2500" b="0" i="0" kern="1200" dirty="0">
                <a:solidFill>
                  <a:srgbClr val="EBEBEB"/>
                </a:solidFill>
                <a:latin typeface="+mj-lt"/>
                <a:ea typeface="+mj-ea"/>
                <a:cs typeface="+mj-cs"/>
              </a:rPr>
            </a:br>
            <a:r>
              <a:rPr lang="en-US" sz="2500" b="0" i="0" kern="1200" dirty="0">
                <a:solidFill>
                  <a:srgbClr val="EBEBEB"/>
                </a:solidFill>
                <a:latin typeface="+mj-lt"/>
                <a:ea typeface="+mj-ea"/>
                <a:cs typeface="+mj-cs"/>
              </a:rPr>
              <a:t> </a:t>
            </a:r>
          </a:p>
        </p:txBody>
      </p:sp>
      <p:pic>
        <p:nvPicPr>
          <p:cNvPr id="8" name="Content Placeholder 7" descr="A group of people standing in front of a building&#10;&#10;Description automatically generated">
            <a:extLst>
              <a:ext uri="{FF2B5EF4-FFF2-40B4-BE49-F238E27FC236}">
                <a16:creationId xmlns:a16="http://schemas.microsoft.com/office/drawing/2014/main" id="{C28A1741-9BD9-7244-A11D-504C6A0C0529}"/>
              </a:ext>
            </a:extLst>
          </p:cNvPr>
          <p:cNvPicPr>
            <a:picLocks noGrp="1" noChangeAspect="1"/>
          </p:cNvPicPr>
          <p:nvPr>
            <p:ph sz="half" idx="2"/>
          </p:nvPr>
        </p:nvPicPr>
        <p:blipFill>
          <a:blip r:embed="rId6"/>
          <a:stretch>
            <a:fillRect/>
          </a:stretch>
        </p:blipFill>
        <p:spPr>
          <a:xfrm>
            <a:off x="6714836" y="1850353"/>
            <a:ext cx="4828707" cy="3174874"/>
          </a:xfrm>
          <a:prstGeom prst="rect">
            <a:avLst/>
          </a:prstGeom>
        </p:spPr>
      </p:pic>
      <p:sp>
        <p:nvSpPr>
          <p:cNvPr id="34" name="Rectangle 33">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25F9B78-FCAA-F14C-94F9-EA50AA6D0EE4}"/>
              </a:ext>
            </a:extLst>
          </p:cNvPr>
          <p:cNvSpPr>
            <a:spLocks noGrp="1"/>
          </p:cNvSpPr>
          <p:nvPr>
            <p:ph sz="half" idx="1"/>
          </p:nvPr>
        </p:nvSpPr>
        <p:spPr>
          <a:xfrm>
            <a:off x="648457" y="1758702"/>
            <a:ext cx="5132439" cy="3811742"/>
          </a:xfrm>
        </p:spPr>
        <p:txBody>
          <a:bodyPr vert="horz" lIns="91440" tIns="45720" rIns="91440" bIns="45720" rtlCol="0" anchor="ctr">
            <a:normAutofit/>
          </a:bodyPr>
          <a:lstStyle/>
          <a:p>
            <a:r>
              <a:rPr lang="en-US" dirty="0">
                <a:solidFill>
                  <a:srgbClr val="FFFFFF"/>
                </a:solidFill>
              </a:rPr>
              <a:t>Absorb Activity:</a:t>
            </a:r>
          </a:p>
          <a:p>
            <a:r>
              <a:rPr lang="en-US" dirty="0">
                <a:solidFill>
                  <a:srgbClr val="FFFFFF"/>
                </a:solidFill>
              </a:rPr>
              <a:t>Read the chapters from your textbook describing the changes in art during the Age of Enlightenment and Romanticism.</a:t>
            </a:r>
          </a:p>
          <a:p>
            <a:r>
              <a:rPr lang="en-US" dirty="0">
                <a:hlinkClick r:id="rId7"/>
              </a:rPr>
              <a:t>https://post.edu/student-services/library/virtual-library/</a:t>
            </a:r>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#5</a:t>
            </a:r>
          </a:p>
        </p:txBody>
      </p:sp>
      <p:pic>
        <p:nvPicPr>
          <p:cNvPr id="4" name="Recorded Sound" descr="Recorded Sound">
            <a:hlinkClick r:id="" action="ppaction://media"/>
            <a:extLst>
              <a:ext uri="{FF2B5EF4-FFF2-40B4-BE49-F238E27FC236}">
                <a16:creationId xmlns:a16="http://schemas.microsoft.com/office/drawing/2014/main" id="{9630AAAC-1F4A-D14A-91C7-E48D7A84EA28}"/>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52395035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5: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769082" y="2503333"/>
            <a:ext cx="4089728" cy="3811742"/>
          </a:xfrm>
        </p:spPr>
        <p:txBody>
          <a:bodyPr vert="horz" lIns="91440" tIns="45720" rIns="91440" bIns="45720" rtlCol="0" anchor="ctr">
            <a:normAutofit lnSpcReduction="10000"/>
          </a:bodyPr>
          <a:lstStyle/>
          <a:p>
            <a:r>
              <a:rPr lang="en-US" dirty="0">
                <a:solidFill>
                  <a:schemeClr val="tx1"/>
                </a:solidFill>
              </a:rPr>
              <a:t>After reviewing the readings, participate in this discussion:</a:t>
            </a:r>
          </a:p>
          <a:p>
            <a:r>
              <a:rPr lang="en-US" dirty="0">
                <a:solidFill>
                  <a:schemeClr val="tx1"/>
                </a:solidFill>
              </a:rPr>
              <a:t>The Age of Enlightenment sees a large shift in artistic creations and purpose.  Consider Neo-Classicism and compare/contrast with each other in a discussion board.  Reply to your peers with your thoughts.</a:t>
            </a:r>
          </a:p>
          <a:p>
            <a:r>
              <a:rPr lang="en-US" dirty="0">
                <a:hlinkClick r:id="rId5"/>
              </a:rPr>
              <a:t>https://post.blackboard.com/webapps/portal/execute/tabs/tabAction?tab_tab_group_id=_646_1</a:t>
            </a:r>
            <a:endParaRPr lang="en-US" dirty="0">
              <a:solidFill>
                <a:schemeClr val="tx1"/>
              </a:solidFill>
            </a:endParaRPr>
          </a:p>
          <a:p>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#5.1</a:t>
            </a:r>
          </a:p>
        </p:txBody>
      </p:sp>
      <p:pic>
        <p:nvPicPr>
          <p:cNvPr id="4" name="Picture 3" descr="A person standing on a rock&#10;&#10;Description automatically generated">
            <a:extLst>
              <a:ext uri="{FF2B5EF4-FFF2-40B4-BE49-F238E27FC236}">
                <a16:creationId xmlns:a16="http://schemas.microsoft.com/office/drawing/2014/main" id="{E202587F-CE98-6E4C-AF67-018DFD995D7E}"/>
              </a:ext>
            </a:extLst>
          </p:cNvPr>
          <p:cNvPicPr>
            <a:picLocks noChangeAspect="1"/>
          </p:cNvPicPr>
          <p:nvPr/>
        </p:nvPicPr>
        <p:blipFill>
          <a:blip r:embed="rId6"/>
          <a:stretch>
            <a:fillRect/>
          </a:stretch>
        </p:blipFill>
        <p:spPr>
          <a:xfrm>
            <a:off x="5002802" y="996683"/>
            <a:ext cx="6564109" cy="5227983"/>
          </a:xfrm>
          <a:prstGeom prst="rect">
            <a:avLst/>
          </a:prstGeom>
        </p:spPr>
      </p:pic>
      <p:pic>
        <p:nvPicPr>
          <p:cNvPr id="3" name="Recorded Sound" descr="Recorded Sound">
            <a:hlinkClick r:id="" action="ppaction://media"/>
            <a:extLst>
              <a:ext uri="{FF2B5EF4-FFF2-40B4-BE49-F238E27FC236}">
                <a16:creationId xmlns:a16="http://schemas.microsoft.com/office/drawing/2014/main" id="{5DEFE694-1914-0B46-96F2-0A3711AD667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016257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85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5: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5" y="2387874"/>
            <a:ext cx="5132439" cy="3811742"/>
          </a:xfrm>
        </p:spPr>
        <p:txBody>
          <a:bodyPr vert="horz" lIns="91440" tIns="45720" rIns="91440" bIns="45720" rtlCol="0" anchor="ctr">
            <a:normAutofit/>
          </a:bodyPr>
          <a:lstStyle/>
          <a:p>
            <a:r>
              <a:rPr lang="en-US" dirty="0">
                <a:solidFill>
                  <a:schemeClr val="tx1"/>
                </a:solidFill>
              </a:rPr>
              <a:t>After reading the textbook, complete the following activity:</a:t>
            </a:r>
          </a:p>
          <a:p>
            <a:r>
              <a:rPr lang="en-US" dirty="0">
                <a:solidFill>
                  <a:schemeClr val="tx1"/>
                </a:solidFill>
              </a:rPr>
              <a:t>Write a reflective paper on the progression of art from the Renaissance to the Age of Enlightenment, focusing on analyzing the movements and artists in your own words.  Share your draft on the class website for feedback.</a:t>
            </a:r>
          </a:p>
          <a:p>
            <a:r>
              <a:rPr lang="en-US" dirty="0">
                <a:hlinkClick r:id="rId5"/>
              </a:rPr>
              <a:t>https://post.blackboard.com/webapps/portal/execute/tabs/tabAction?tab_tab_group_id=_646_1</a:t>
            </a:r>
            <a:endParaRPr lang="en-US" dirty="0">
              <a:solidFill>
                <a:schemeClr val="tx1"/>
              </a:solidFill>
            </a:endParaRPr>
          </a:p>
          <a:p>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#5.2</a:t>
            </a:r>
          </a:p>
        </p:txBody>
      </p:sp>
      <p:pic>
        <p:nvPicPr>
          <p:cNvPr id="4" name="Picture 3" descr="A person standing in front of a mountain&#10;&#10;Description automatically generated">
            <a:extLst>
              <a:ext uri="{FF2B5EF4-FFF2-40B4-BE49-F238E27FC236}">
                <a16:creationId xmlns:a16="http://schemas.microsoft.com/office/drawing/2014/main" id="{400FE62F-028B-8E48-945B-6554A0E4DB39}"/>
              </a:ext>
            </a:extLst>
          </p:cNvPr>
          <p:cNvPicPr>
            <a:picLocks noChangeAspect="1"/>
          </p:cNvPicPr>
          <p:nvPr/>
        </p:nvPicPr>
        <p:blipFill>
          <a:blip r:embed="rId6"/>
          <a:stretch>
            <a:fillRect/>
          </a:stretch>
        </p:blipFill>
        <p:spPr>
          <a:xfrm>
            <a:off x="6398387" y="941934"/>
            <a:ext cx="4242107" cy="5391011"/>
          </a:xfrm>
          <a:prstGeom prst="rect">
            <a:avLst/>
          </a:prstGeom>
        </p:spPr>
      </p:pic>
      <p:pic>
        <p:nvPicPr>
          <p:cNvPr id="3" name="Recorded Sound" descr="Recorded Sound">
            <a:hlinkClick r:id="" action="ppaction://media"/>
            <a:extLst>
              <a:ext uri="{FF2B5EF4-FFF2-40B4-BE49-F238E27FC236}">
                <a16:creationId xmlns:a16="http://schemas.microsoft.com/office/drawing/2014/main" id="{B22339D9-95D5-0244-9794-9FD7C4B4879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12258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11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8" name="Rectangle 17">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Oval 18">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6"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8" name="Rectangle 27">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sp>
      <p:sp>
        <p:nvSpPr>
          <p:cNvPr id="32"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34"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629265"/>
            <a:ext cx="6072776" cy="1622322"/>
          </a:xfrm>
        </p:spPr>
        <p:txBody>
          <a:bodyPr vert="horz" lIns="91440" tIns="45720" rIns="91440" bIns="45720" rtlCol="0" anchor="ctr">
            <a:normAutofit/>
          </a:bodyPr>
          <a:lstStyle/>
          <a:p>
            <a:r>
              <a:rPr lang="en-US" dirty="0">
                <a:solidFill>
                  <a:srgbClr val="FFFFFF"/>
                </a:solidFill>
              </a:rPr>
              <a:t>Unit 5: Connect Activity</a:t>
            </a:r>
            <a:br>
              <a:rPr lang="en-US" dirty="0">
                <a:solidFill>
                  <a:srgbClr val="FFFFFF"/>
                </a:solidFill>
              </a:rPr>
            </a:br>
            <a:r>
              <a:rPr lang="en-US" dirty="0">
                <a:solidFill>
                  <a:srgbClr val="FFFFFF"/>
                </a:solidFill>
              </a:rPr>
              <a:t> </a:t>
            </a:r>
          </a:p>
        </p:txBody>
      </p:sp>
      <p:pic>
        <p:nvPicPr>
          <p:cNvPr id="4" name="Picture 3" descr="A picture containing standing&#10;&#10;Description automatically generated">
            <a:extLst>
              <a:ext uri="{FF2B5EF4-FFF2-40B4-BE49-F238E27FC236}">
                <a16:creationId xmlns:a16="http://schemas.microsoft.com/office/drawing/2014/main" id="{C946CDFB-94B5-F840-BD7B-8CFEFCE9F589}"/>
              </a:ext>
            </a:extLst>
          </p:cNvPr>
          <p:cNvPicPr>
            <a:picLocks noChangeAspect="1"/>
          </p:cNvPicPr>
          <p:nvPr/>
        </p:nvPicPr>
        <p:blipFill rotWithShape="1">
          <a:blip r:embed="rId6"/>
          <a:srcRect l="17067" r="19824" b="-2"/>
          <a:stretch/>
        </p:blipFill>
        <p:spPr>
          <a:xfrm>
            <a:off x="6774511" y="480060"/>
            <a:ext cx="4929808" cy="5897880"/>
          </a:xfrm>
          <a:custGeom>
            <a:avLst/>
            <a:gdLst/>
            <a:ahLst/>
            <a:cxnLst/>
            <a:rect l="l" t="t" r="r" b="b"/>
            <a:pathLst>
              <a:path w="4929808" h="5897880">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p:spPr>
      </p:pic>
      <p:sp>
        <p:nvSpPr>
          <p:cNvPr id="36" name="Rectangle 35">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8" name="Oval 37">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0" name="Oval 39">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39098" y="2418735"/>
            <a:ext cx="6072776" cy="3811740"/>
          </a:xfrm>
        </p:spPr>
        <p:txBody>
          <a:bodyPr vert="horz" lIns="91440" tIns="45720" rIns="91440" bIns="45720" rtlCol="0" anchor="ctr">
            <a:normAutofit/>
          </a:bodyPr>
          <a:lstStyle/>
          <a:p>
            <a:r>
              <a:rPr lang="en-US" dirty="0">
                <a:solidFill>
                  <a:srgbClr val="FFFFFF"/>
                </a:solidFill>
              </a:rPr>
              <a:t>Research the movement of Romanticism in art and music.  Discover the similarities and differences of artists from all media using the influences of the principles of Romanticism.  Share your discoveries in a paper.</a:t>
            </a:r>
          </a:p>
          <a:p>
            <a:r>
              <a:rPr lang="en-US" dirty="0">
                <a:hlinkClick r:id="rId7"/>
              </a:rPr>
              <a:t>https://post.blackboard.com/webapps/portal/execute/tabs/tabAction?tab_tab_group_id=_646_1</a:t>
            </a:r>
            <a:endParaRPr lang="en-US" dirty="0">
              <a:solidFill>
                <a:srgbClr val="FFFFFF"/>
              </a:solidFill>
            </a:endParaRPr>
          </a:p>
          <a:p>
            <a:pPr marL="0" indent="0">
              <a:buNone/>
            </a:pPr>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#5.3</a:t>
            </a:r>
          </a:p>
        </p:txBody>
      </p:sp>
      <p:pic>
        <p:nvPicPr>
          <p:cNvPr id="3" name="Recorded Sound" descr="Recorded Sound">
            <a:hlinkClick r:id="" action="ppaction://media"/>
            <a:extLst>
              <a:ext uri="{FF2B5EF4-FFF2-40B4-BE49-F238E27FC236}">
                <a16:creationId xmlns:a16="http://schemas.microsoft.com/office/drawing/2014/main" id="{80C9E3B9-A119-F94E-8B81-B5F06CCEDB6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20511702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93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4" name="Rectangle 2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8"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0" name="Freeform: Shape 29">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50898" y="638067"/>
            <a:ext cx="6053670" cy="5581866"/>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32"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629265"/>
            <a:ext cx="5132438" cy="1622322"/>
          </a:xfrm>
        </p:spPr>
        <p:txBody>
          <a:bodyPr vert="horz" lIns="91440" tIns="45720" rIns="91440" bIns="45720" rtlCol="0" anchor="ctr">
            <a:normAutofit/>
          </a:bodyPr>
          <a:lstStyle/>
          <a:p>
            <a:pPr>
              <a:lnSpc>
                <a:spcPct val="90000"/>
              </a:lnSpc>
            </a:pPr>
            <a:r>
              <a:rPr lang="en-US" sz="2500" b="0" i="0" kern="1200" dirty="0">
                <a:solidFill>
                  <a:srgbClr val="EBEBEB"/>
                </a:solidFill>
                <a:latin typeface="+mj-lt"/>
                <a:ea typeface="+mj-ea"/>
                <a:cs typeface="+mj-cs"/>
              </a:rPr>
              <a:t>Unit 6: Realism, Impressionism, and Post-Impressionism</a:t>
            </a:r>
            <a:br>
              <a:rPr lang="en-US" sz="2500" b="0" i="0" kern="1200" dirty="0">
                <a:solidFill>
                  <a:srgbClr val="EBEBEB"/>
                </a:solidFill>
                <a:latin typeface="+mj-lt"/>
                <a:ea typeface="+mj-ea"/>
                <a:cs typeface="+mj-cs"/>
              </a:rPr>
            </a:br>
            <a:r>
              <a:rPr lang="en-US" sz="2500" b="0" i="0" kern="1200" dirty="0">
                <a:solidFill>
                  <a:srgbClr val="EBEBEB"/>
                </a:solidFill>
                <a:latin typeface="+mj-lt"/>
                <a:ea typeface="+mj-ea"/>
                <a:cs typeface="+mj-cs"/>
              </a:rPr>
              <a:t> </a:t>
            </a:r>
          </a:p>
        </p:txBody>
      </p:sp>
      <p:pic>
        <p:nvPicPr>
          <p:cNvPr id="8" name="Content Placeholder 7" descr="A large body of water&#10;&#10;Description automatically generated">
            <a:extLst>
              <a:ext uri="{FF2B5EF4-FFF2-40B4-BE49-F238E27FC236}">
                <a16:creationId xmlns:a16="http://schemas.microsoft.com/office/drawing/2014/main" id="{11B164F2-6043-0547-924A-1BA81E341620}"/>
              </a:ext>
            </a:extLst>
          </p:cNvPr>
          <p:cNvPicPr>
            <a:picLocks noGrp="1" noChangeAspect="1"/>
          </p:cNvPicPr>
          <p:nvPr>
            <p:ph sz="half" idx="2"/>
          </p:nvPr>
        </p:nvPicPr>
        <p:blipFill>
          <a:blip r:embed="rId6"/>
          <a:stretch>
            <a:fillRect/>
          </a:stretch>
        </p:blipFill>
        <p:spPr>
          <a:xfrm>
            <a:off x="6714836" y="1576289"/>
            <a:ext cx="4828707" cy="3723003"/>
          </a:xfrm>
          <a:prstGeom prst="rect">
            <a:avLst/>
          </a:prstGeom>
        </p:spPr>
      </p:pic>
      <p:sp>
        <p:nvSpPr>
          <p:cNvPr id="34" name="Rectangle 33">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25F9B78-FCAA-F14C-94F9-EA50AA6D0EE4}"/>
              </a:ext>
            </a:extLst>
          </p:cNvPr>
          <p:cNvSpPr>
            <a:spLocks noGrp="1"/>
          </p:cNvSpPr>
          <p:nvPr>
            <p:ph sz="half" idx="1"/>
          </p:nvPr>
        </p:nvSpPr>
        <p:spPr>
          <a:xfrm>
            <a:off x="653106" y="1539935"/>
            <a:ext cx="5132439" cy="3811742"/>
          </a:xfrm>
        </p:spPr>
        <p:txBody>
          <a:bodyPr vert="horz" lIns="91440" tIns="45720" rIns="91440" bIns="45720" rtlCol="0" anchor="ctr">
            <a:normAutofit/>
          </a:bodyPr>
          <a:lstStyle/>
          <a:p>
            <a:r>
              <a:rPr lang="en-US" dirty="0">
                <a:solidFill>
                  <a:srgbClr val="FFFFFF"/>
                </a:solidFill>
              </a:rPr>
              <a:t>Absorb Activity:</a:t>
            </a:r>
          </a:p>
          <a:p>
            <a:r>
              <a:rPr lang="en-US" dirty="0">
                <a:solidFill>
                  <a:srgbClr val="FFFFFF"/>
                </a:solidFill>
              </a:rPr>
              <a:t>Explore a PowerPoint presentation highlighting the key works of art from the Impressionist movement, discovering how each individual artist created a unique style based on similar ideas.</a:t>
            </a:r>
          </a:p>
          <a:p>
            <a:r>
              <a:rPr lang="en-US" dirty="0">
                <a:hlinkClick r:id="rId7"/>
              </a:rPr>
              <a:t>http://www.coursematerials.net/Multimedia/examples/pdf_example1.pdf</a:t>
            </a:r>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#6</a:t>
            </a:r>
          </a:p>
        </p:txBody>
      </p:sp>
      <p:pic>
        <p:nvPicPr>
          <p:cNvPr id="4" name="Recorded Sound" descr="Recorded Sound">
            <a:hlinkClick r:id="" action="ppaction://media"/>
            <a:extLst>
              <a:ext uri="{FF2B5EF4-FFF2-40B4-BE49-F238E27FC236}">
                <a16:creationId xmlns:a16="http://schemas.microsoft.com/office/drawing/2014/main" id="{76776D13-06B9-2246-9A63-289AC2D4C26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3980075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8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6: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25089" y="2387874"/>
            <a:ext cx="5132439" cy="3811742"/>
          </a:xfrm>
        </p:spPr>
        <p:txBody>
          <a:bodyPr vert="horz" lIns="91440" tIns="45720" rIns="91440" bIns="45720" rtlCol="0" anchor="ctr">
            <a:normAutofit lnSpcReduction="10000"/>
          </a:bodyPr>
          <a:lstStyle/>
          <a:p>
            <a:r>
              <a:rPr lang="en-US" dirty="0">
                <a:solidFill>
                  <a:schemeClr val="tx1"/>
                </a:solidFill>
              </a:rPr>
              <a:t>After reviewing the PowerPoint presentation, complete the following activity:</a:t>
            </a:r>
          </a:p>
          <a:p>
            <a:r>
              <a:rPr lang="en-US" dirty="0">
                <a:solidFill>
                  <a:schemeClr val="tx1"/>
                </a:solidFill>
              </a:rPr>
              <a:t>The Impressionist painters did not blend their paint together: rather, they left each brushstroke to stand alone.  Using a simple set of markers, re-create a portion of one Impressionist painting.  Colors and the finished product do not matter. This is to replicate the patterns of brushstrokes you see in a painting  Share your creations in a discussion board.</a:t>
            </a:r>
          </a:p>
          <a:p>
            <a:r>
              <a:rPr lang="en-US" dirty="0">
                <a:hlinkClick r:id="rId5"/>
              </a:rPr>
              <a:t>https://artsandculture.google.com/story/9gXhd4wX07NFMA</a:t>
            </a:r>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#6.1</a:t>
            </a:r>
          </a:p>
        </p:txBody>
      </p:sp>
      <p:pic>
        <p:nvPicPr>
          <p:cNvPr id="9" name="Picture 8" descr="A picture containing blue, hydrant, water, open&#10;&#10;Description automatically generated">
            <a:extLst>
              <a:ext uri="{FF2B5EF4-FFF2-40B4-BE49-F238E27FC236}">
                <a16:creationId xmlns:a16="http://schemas.microsoft.com/office/drawing/2014/main" id="{04134FE4-BC1C-AA46-A430-BDA0731A8D6D}"/>
              </a:ext>
            </a:extLst>
          </p:cNvPr>
          <p:cNvPicPr>
            <a:picLocks noChangeAspect="1"/>
          </p:cNvPicPr>
          <p:nvPr/>
        </p:nvPicPr>
        <p:blipFill>
          <a:blip r:embed="rId6"/>
          <a:stretch>
            <a:fillRect/>
          </a:stretch>
        </p:blipFill>
        <p:spPr>
          <a:xfrm>
            <a:off x="6058595" y="727591"/>
            <a:ext cx="4978451" cy="5945743"/>
          </a:xfrm>
          <a:prstGeom prst="rect">
            <a:avLst/>
          </a:prstGeom>
        </p:spPr>
      </p:pic>
      <p:pic>
        <p:nvPicPr>
          <p:cNvPr id="3" name="Recorded Sound" descr="Recorded Sound">
            <a:hlinkClick r:id="" action="ppaction://media"/>
            <a:extLst>
              <a:ext uri="{FF2B5EF4-FFF2-40B4-BE49-F238E27FC236}">
                <a16:creationId xmlns:a16="http://schemas.microsoft.com/office/drawing/2014/main" id="{B889B030-A89F-734F-BEBE-95BE2787231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135328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67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6: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25089" y="2104324"/>
            <a:ext cx="5132439" cy="3811742"/>
          </a:xfrm>
        </p:spPr>
        <p:txBody>
          <a:bodyPr vert="horz" lIns="91440" tIns="45720" rIns="91440" bIns="45720" rtlCol="0" anchor="ctr">
            <a:normAutofit/>
          </a:bodyPr>
          <a:lstStyle/>
          <a:p>
            <a:r>
              <a:rPr lang="en-US" dirty="0">
                <a:solidFill>
                  <a:schemeClr val="tx1"/>
                </a:solidFill>
              </a:rPr>
              <a:t>After reviewing the PowerPoint presentation, complete the following activity:</a:t>
            </a:r>
          </a:p>
          <a:p>
            <a:r>
              <a:rPr lang="en-US" dirty="0">
                <a:solidFill>
                  <a:schemeClr val="tx1"/>
                </a:solidFill>
              </a:rPr>
              <a:t>Develop a Prezi presentation analyzing 4 pieces of art or architecture: two from Unit 5 and two from Unit 6.  Share your presentation in the provided discussion thread and discuss your project and those of your peers.</a:t>
            </a:r>
          </a:p>
          <a:p>
            <a:r>
              <a:rPr lang="en-US" dirty="0">
                <a:hlinkClick r:id="rId5"/>
              </a:rPr>
              <a:t>https://prezi.com/</a:t>
            </a:r>
            <a:endParaRPr lang="en-US" dirty="0">
              <a:solidFill>
                <a:schemeClr val="tx1"/>
              </a:solidFill>
            </a:endParaRPr>
          </a:p>
          <a:p>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#6.2</a:t>
            </a:r>
          </a:p>
        </p:txBody>
      </p:sp>
      <p:pic>
        <p:nvPicPr>
          <p:cNvPr id="9" name="Picture 8" descr="A picture containing indoor, sitting, table, painting&#10;&#10;Description automatically generated">
            <a:extLst>
              <a:ext uri="{FF2B5EF4-FFF2-40B4-BE49-F238E27FC236}">
                <a16:creationId xmlns:a16="http://schemas.microsoft.com/office/drawing/2014/main" id="{D50AB83B-0574-D740-A600-82508DCB36CD}"/>
              </a:ext>
            </a:extLst>
          </p:cNvPr>
          <p:cNvPicPr>
            <a:picLocks noChangeAspect="1"/>
          </p:cNvPicPr>
          <p:nvPr/>
        </p:nvPicPr>
        <p:blipFill>
          <a:blip r:embed="rId6"/>
          <a:stretch>
            <a:fillRect/>
          </a:stretch>
        </p:blipFill>
        <p:spPr>
          <a:xfrm>
            <a:off x="5937685" y="727591"/>
            <a:ext cx="5345525" cy="5916066"/>
          </a:xfrm>
          <a:prstGeom prst="rect">
            <a:avLst/>
          </a:prstGeom>
        </p:spPr>
      </p:pic>
      <p:pic>
        <p:nvPicPr>
          <p:cNvPr id="3" name="Recorded Sound" descr="Recorded Sound">
            <a:hlinkClick r:id="" action="ppaction://media"/>
            <a:extLst>
              <a:ext uri="{FF2B5EF4-FFF2-40B4-BE49-F238E27FC236}">
                <a16:creationId xmlns:a16="http://schemas.microsoft.com/office/drawing/2014/main" id="{6DFA54DD-1443-D141-8DCF-13822D1A594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631972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66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8" name="Rectangle 17">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Oval 18">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6"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8" name="Rectangle 27">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sp>
      <p:sp>
        <p:nvSpPr>
          <p:cNvPr id="32"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34"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629265"/>
            <a:ext cx="6072776" cy="1622322"/>
          </a:xfrm>
        </p:spPr>
        <p:txBody>
          <a:bodyPr vert="horz" lIns="91440" tIns="45720" rIns="91440" bIns="45720" rtlCol="0" anchor="ctr">
            <a:normAutofit/>
          </a:bodyPr>
          <a:lstStyle/>
          <a:p>
            <a:r>
              <a:rPr lang="en-US" dirty="0">
                <a:solidFill>
                  <a:srgbClr val="FFFFFF"/>
                </a:solidFill>
              </a:rPr>
              <a:t>Unit 6: Connect Activity</a:t>
            </a:r>
            <a:br>
              <a:rPr lang="en-US" dirty="0">
                <a:solidFill>
                  <a:srgbClr val="FFFFFF"/>
                </a:solidFill>
              </a:rPr>
            </a:br>
            <a:r>
              <a:rPr lang="en-US" dirty="0">
                <a:solidFill>
                  <a:srgbClr val="FFFFFF"/>
                </a:solidFill>
              </a:rPr>
              <a:t> </a:t>
            </a:r>
          </a:p>
        </p:txBody>
      </p:sp>
      <p:pic>
        <p:nvPicPr>
          <p:cNvPr id="4" name="Picture 3" descr="A bridge over a river&#10;&#10;Description automatically generated">
            <a:extLst>
              <a:ext uri="{FF2B5EF4-FFF2-40B4-BE49-F238E27FC236}">
                <a16:creationId xmlns:a16="http://schemas.microsoft.com/office/drawing/2014/main" id="{BB9156AB-BC36-2F40-BF46-3D88F01A25D1}"/>
              </a:ext>
            </a:extLst>
          </p:cNvPr>
          <p:cNvPicPr>
            <a:picLocks noChangeAspect="1"/>
          </p:cNvPicPr>
          <p:nvPr/>
        </p:nvPicPr>
        <p:blipFill rotWithShape="1">
          <a:blip r:embed="rId6"/>
          <a:srcRect l="10986" r="7937" b="2"/>
          <a:stretch/>
        </p:blipFill>
        <p:spPr>
          <a:xfrm>
            <a:off x="6774511" y="480060"/>
            <a:ext cx="4929808" cy="5897880"/>
          </a:xfrm>
          <a:custGeom>
            <a:avLst/>
            <a:gdLst/>
            <a:ahLst/>
            <a:cxnLst/>
            <a:rect l="l" t="t" r="r" b="b"/>
            <a:pathLst>
              <a:path w="4929808" h="5897880">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p:spPr>
      </p:pic>
      <p:sp>
        <p:nvSpPr>
          <p:cNvPr id="36" name="Rectangle 35">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8" name="Oval 37">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0" name="Oval 39">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39098" y="2418735"/>
            <a:ext cx="6072776" cy="3811740"/>
          </a:xfrm>
        </p:spPr>
        <p:txBody>
          <a:bodyPr vert="horz" lIns="91440" tIns="45720" rIns="91440" bIns="45720" rtlCol="0" anchor="ctr">
            <a:normAutofit/>
          </a:bodyPr>
          <a:lstStyle/>
          <a:p>
            <a:r>
              <a:rPr lang="en-US" dirty="0">
                <a:solidFill>
                  <a:srgbClr val="FFFFFF"/>
                </a:solidFill>
              </a:rPr>
              <a:t>Zoom into a Monet painting using the following weblink: </a:t>
            </a:r>
            <a:r>
              <a:rPr lang="en-US" dirty="0">
                <a:solidFill>
                  <a:srgbClr val="00B0F0"/>
                </a:solidFill>
                <a:hlinkClick r:id="rId7">
                  <a:extLst>
                    <a:ext uri="{A12FA001-AC4F-418D-AE19-62706E023703}">
                      <ahyp:hlinkClr xmlns:ahyp="http://schemas.microsoft.com/office/drawing/2018/hyperlinkcolor" val="tx"/>
                    </a:ext>
                  </a:extLst>
                </a:hlinkClick>
              </a:rPr>
              <a:t>https://artsandculture.google.com/story/monet-the-water-lily-pond/WgIS72lKcegxJQ</a:t>
            </a:r>
            <a:endParaRPr lang="en-US" dirty="0">
              <a:solidFill>
                <a:srgbClr val="00B0F0"/>
              </a:solidFill>
            </a:endParaRPr>
          </a:p>
          <a:p>
            <a:r>
              <a:rPr lang="en-US" dirty="0">
                <a:solidFill>
                  <a:srgbClr val="FFFFFF"/>
                </a:solidFill>
              </a:rPr>
              <a:t>Search for the fine details not otherwise seen in a photograph.  Discuss how “abstract” the painted patterns become when seen close-up.</a:t>
            </a:r>
          </a:p>
          <a:p>
            <a:r>
              <a:rPr lang="en-US" dirty="0">
                <a:hlinkClick r:id="rId8"/>
              </a:rPr>
              <a:t>https://post.blackboard.com/webapps/portal/execute/tabs/tabAction?tab_tab_group_id=_646_1</a:t>
            </a:r>
            <a:endParaRPr lang="en-US" dirty="0">
              <a:solidFill>
                <a:srgbClr val="FFFFFF"/>
              </a:solidFill>
            </a:endParaRPr>
          </a:p>
          <a:p>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#6.3</a:t>
            </a:r>
          </a:p>
        </p:txBody>
      </p:sp>
      <p:pic>
        <p:nvPicPr>
          <p:cNvPr id="3" name="Recorded Sound" descr="Recorded Sound">
            <a:hlinkClick r:id="" action="ppaction://media"/>
            <a:extLst>
              <a:ext uri="{FF2B5EF4-FFF2-40B4-BE49-F238E27FC236}">
                <a16:creationId xmlns:a16="http://schemas.microsoft.com/office/drawing/2014/main" id="{AF781924-511B-5E42-A367-44C0241CF06C}"/>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4903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35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4" name="Rectangle 2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38ABDB68-E3D5-448E-97D3-06FFEF6801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8" name="Freeform 5">
            <a:extLst>
              <a:ext uri="{FF2B5EF4-FFF2-40B4-BE49-F238E27FC236}">
                <a16:creationId xmlns:a16="http://schemas.microsoft.com/office/drawing/2014/main" id="{B8DD7FEB-D9F3-4F5B-982C-36B0664D0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0" name="Freeform 5">
            <a:extLst>
              <a:ext uri="{FF2B5EF4-FFF2-40B4-BE49-F238E27FC236}">
                <a16:creationId xmlns:a16="http://schemas.microsoft.com/office/drawing/2014/main" id="{96BA11E4-0636-4FA9-A836-2A4FB1764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989147"/>
            <a:ext cx="6072776" cy="1622322"/>
          </a:xfrm>
        </p:spPr>
        <p:txBody>
          <a:bodyPr vert="horz" lIns="91440" tIns="45720" rIns="91440" bIns="45720" rtlCol="0" anchor="ctr">
            <a:normAutofit/>
          </a:bodyPr>
          <a:lstStyle/>
          <a:p>
            <a:r>
              <a:rPr lang="en-US" sz="3300" b="0" i="0" kern="1200" dirty="0">
                <a:solidFill>
                  <a:srgbClr val="EBEBEB"/>
                </a:solidFill>
                <a:latin typeface="+mj-lt"/>
                <a:ea typeface="+mj-ea"/>
                <a:cs typeface="+mj-cs"/>
              </a:rPr>
              <a:t>Unit 7: Toward Abstraction: The Modernist Movement</a:t>
            </a:r>
            <a:br>
              <a:rPr lang="en-US" sz="3300" b="0" i="0" kern="1200" dirty="0">
                <a:solidFill>
                  <a:srgbClr val="EBEBEB"/>
                </a:solidFill>
                <a:latin typeface="+mj-lt"/>
                <a:ea typeface="+mj-ea"/>
                <a:cs typeface="+mj-cs"/>
              </a:rPr>
            </a:br>
            <a:endParaRPr lang="en-US" sz="3300" b="0" i="0" kern="1200" dirty="0">
              <a:solidFill>
                <a:srgbClr val="EBEBEB"/>
              </a:solidFill>
              <a:latin typeface="+mj-lt"/>
              <a:ea typeface="+mj-ea"/>
              <a:cs typeface="+mj-cs"/>
            </a:endParaRPr>
          </a:p>
        </p:txBody>
      </p:sp>
      <p:sp>
        <p:nvSpPr>
          <p:cNvPr id="32" name="Freeform: Shape 31">
            <a:extLst>
              <a:ext uri="{FF2B5EF4-FFF2-40B4-BE49-F238E27FC236}">
                <a16:creationId xmlns:a16="http://schemas.microsoft.com/office/drawing/2014/main" id="{5681882E-BDD0-4311-AF62-E801962852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pic>
        <p:nvPicPr>
          <p:cNvPr id="8" name="Content Placeholder 7" descr="A picture containing indoor, table, desk, room&#10;&#10;Description automatically generated">
            <a:extLst>
              <a:ext uri="{FF2B5EF4-FFF2-40B4-BE49-F238E27FC236}">
                <a16:creationId xmlns:a16="http://schemas.microsoft.com/office/drawing/2014/main" id="{6B0C380C-7350-2740-9552-9B00A409592D}"/>
              </a:ext>
            </a:extLst>
          </p:cNvPr>
          <p:cNvPicPr>
            <a:picLocks noGrp="1" noChangeAspect="1"/>
          </p:cNvPicPr>
          <p:nvPr>
            <p:ph sz="half" idx="2"/>
          </p:nvPr>
        </p:nvPicPr>
        <p:blipFill>
          <a:blip r:embed="rId6"/>
          <a:stretch>
            <a:fillRect/>
          </a:stretch>
        </p:blipFill>
        <p:spPr>
          <a:xfrm>
            <a:off x="7418226" y="1591711"/>
            <a:ext cx="4125317" cy="3692158"/>
          </a:xfrm>
          <a:prstGeom prst="rect">
            <a:avLst/>
          </a:prstGeom>
        </p:spPr>
      </p:pic>
      <p:sp>
        <p:nvSpPr>
          <p:cNvPr id="34" name="Rectangle 33">
            <a:extLst>
              <a:ext uri="{FF2B5EF4-FFF2-40B4-BE49-F238E27FC236}">
                <a16:creationId xmlns:a16="http://schemas.microsoft.com/office/drawing/2014/main" id="{EADD3260-4BDA-459B-A162-5E1B897E38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6" name="Oval 35">
            <a:extLst>
              <a:ext uri="{FF2B5EF4-FFF2-40B4-BE49-F238E27FC236}">
                <a16:creationId xmlns:a16="http://schemas.microsoft.com/office/drawing/2014/main" id="{283DA7DD-CA37-4ED7-8710-48E56B063B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8" name="Oval 37">
            <a:extLst>
              <a:ext uri="{FF2B5EF4-FFF2-40B4-BE49-F238E27FC236}">
                <a16:creationId xmlns:a16="http://schemas.microsoft.com/office/drawing/2014/main" id="{B92F2E3C-66CD-4DEB-BA14-2A5912B65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25F9B78-FCAA-F14C-94F9-EA50AA6D0EE4}"/>
              </a:ext>
            </a:extLst>
          </p:cNvPr>
          <p:cNvSpPr>
            <a:spLocks noGrp="1"/>
          </p:cNvSpPr>
          <p:nvPr>
            <p:ph sz="half" idx="1"/>
          </p:nvPr>
        </p:nvSpPr>
        <p:spPr>
          <a:xfrm>
            <a:off x="654878" y="1789515"/>
            <a:ext cx="6072776" cy="3811740"/>
          </a:xfrm>
        </p:spPr>
        <p:txBody>
          <a:bodyPr vert="horz" lIns="91440" tIns="45720" rIns="91440" bIns="45720" rtlCol="0" anchor="ctr">
            <a:normAutofit/>
          </a:bodyPr>
          <a:lstStyle/>
          <a:p>
            <a:r>
              <a:rPr lang="en-US" dirty="0">
                <a:solidFill>
                  <a:srgbClr val="FFFFFF"/>
                </a:solidFill>
              </a:rPr>
              <a:t>Absorb Activity:</a:t>
            </a:r>
          </a:p>
          <a:p>
            <a:r>
              <a:rPr lang="en-US" dirty="0">
                <a:solidFill>
                  <a:srgbClr val="FFFFFF"/>
                </a:solidFill>
              </a:rPr>
              <a:t>Watch a video created by art historians describing how to formally analyze modern and abstract art.</a:t>
            </a:r>
          </a:p>
          <a:p>
            <a:r>
              <a:rPr lang="en-US" dirty="0">
                <a:solidFill>
                  <a:srgbClr val="FFFFFF"/>
                </a:solidFill>
                <a:hlinkClick r:id="rId7"/>
              </a:rPr>
              <a:t>https://www.youtube.com/watch?v=1E91KmfiUGY</a:t>
            </a:r>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#7</a:t>
            </a:r>
          </a:p>
        </p:txBody>
      </p:sp>
      <p:pic>
        <p:nvPicPr>
          <p:cNvPr id="4" name="Recorded Sound" descr="Recorded Sound">
            <a:hlinkClick r:id="" action="ppaction://media"/>
            <a:extLst>
              <a:ext uri="{FF2B5EF4-FFF2-40B4-BE49-F238E27FC236}">
                <a16:creationId xmlns:a16="http://schemas.microsoft.com/office/drawing/2014/main" id="{F9727D8B-41BD-1D4E-90F5-FB84466CBCE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70670816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80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7: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83055" y="2259978"/>
            <a:ext cx="5132439" cy="3811742"/>
          </a:xfrm>
        </p:spPr>
        <p:txBody>
          <a:bodyPr vert="horz" lIns="91440" tIns="45720" rIns="91440" bIns="45720" rtlCol="0" anchor="ctr">
            <a:normAutofit/>
          </a:bodyPr>
          <a:lstStyle/>
          <a:p>
            <a:r>
              <a:rPr lang="en-US" dirty="0">
                <a:solidFill>
                  <a:schemeClr val="tx1"/>
                </a:solidFill>
              </a:rPr>
              <a:t>After reviewing the video, participate in the following discussion:</a:t>
            </a:r>
          </a:p>
          <a:p>
            <a:r>
              <a:rPr lang="en-US" dirty="0">
                <a:solidFill>
                  <a:schemeClr val="tx1"/>
                </a:solidFill>
              </a:rPr>
              <a:t>The move towards Modernism in art sees a great many changes in aesthetics, art purpose, and subject matter.  Choose the one piece of art that challenges you the most and share your thoughts on why this was made the way it was in a discussion board.</a:t>
            </a:r>
          </a:p>
          <a:p>
            <a:r>
              <a:rPr lang="en-US" dirty="0">
                <a:hlinkClick r:id="rId5"/>
              </a:rPr>
              <a:t>https://post.blackboard.com/webapps/portal/execute/tabs/tabAction?tab_tab_group_id=_646_1</a:t>
            </a:r>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#7.1</a:t>
            </a:r>
          </a:p>
        </p:txBody>
      </p:sp>
      <p:pic>
        <p:nvPicPr>
          <p:cNvPr id="4" name="Picture 3" descr="Graffiti on a wall&#10;&#10;Description automatically generated">
            <a:extLst>
              <a:ext uri="{FF2B5EF4-FFF2-40B4-BE49-F238E27FC236}">
                <a16:creationId xmlns:a16="http://schemas.microsoft.com/office/drawing/2014/main" id="{D2C68933-FAFD-F846-8B43-A623D2B9754D}"/>
              </a:ext>
            </a:extLst>
          </p:cNvPr>
          <p:cNvPicPr>
            <a:picLocks noChangeAspect="1"/>
          </p:cNvPicPr>
          <p:nvPr/>
        </p:nvPicPr>
        <p:blipFill>
          <a:blip r:embed="rId6"/>
          <a:stretch>
            <a:fillRect/>
          </a:stretch>
        </p:blipFill>
        <p:spPr>
          <a:xfrm>
            <a:off x="6345957" y="727591"/>
            <a:ext cx="4682358" cy="5657850"/>
          </a:xfrm>
          <a:prstGeom prst="rect">
            <a:avLst/>
          </a:prstGeom>
        </p:spPr>
      </p:pic>
      <p:pic>
        <p:nvPicPr>
          <p:cNvPr id="3" name="Recorded Sound" descr="Recorded Sound">
            <a:hlinkClick r:id="" action="ppaction://media"/>
            <a:extLst>
              <a:ext uri="{FF2B5EF4-FFF2-40B4-BE49-F238E27FC236}">
                <a16:creationId xmlns:a16="http://schemas.microsoft.com/office/drawing/2014/main" id="{A6718119-20E7-B749-8FEA-3082139A7B1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133137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9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7: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807253" y="2387874"/>
            <a:ext cx="5132439" cy="3811742"/>
          </a:xfrm>
        </p:spPr>
        <p:txBody>
          <a:bodyPr vert="horz" lIns="91440" tIns="45720" rIns="91440" bIns="45720" rtlCol="0" anchor="ctr">
            <a:normAutofit/>
          </a:bodyPr>
          <a:lstStyle/>
          <a:p>
            <a:r>
              <a:rPr lang="en-US" dirty="0">
                <a:solidFill>
                  <a:schemeClr val="tx1"/>
                </a:solidFill>
              </a:rPr>
              <a:t>After reviewing the video, complete the following activity:</a:t>
            </a:r>
          </a:p>
          <a:p>
            <a:r>
              <a:rPr lang="en-US" dirty="0">
                <a:solidFill>
                  <a:schemeClr val="tx1"/>
                </a:solidFill>
              </a:rPr>
              <a:t>Write a reflective paper on the progression of art from the various forms of representation to abstraction, focusing on analyzing the movements and artists in your own words.  Share your draft on the class website for feedback.</a:t>
            </a:r>
          </a:p>
          <a:p>
            <a:r>
              <a:rPr lang="en-US" dirty="0">
                <a:hlinkClick r:id="rId5"/>
              </a:rPr>
              <a:t>https://post.blackboard.com/webapps/portal/execute/tabs/tabAction?tab_tab_group_id=_646_1</a:t>
            </a:r>
            <a:endParaRPr lang="en-US" dirty="0">
              <a:solidFill>
                <a:schemeClr val="tx1"/>
              </a:solidFill>
            </a:endParaRPr>
          </a:p>
          <a:p>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#7.2</a:t>
            </a:r>
          </a:p>
        </p:txBody>
      </p:sp>
      <p:pic>
        <p:nvPicPr>
          <p:cNvPr id="4" name="Picture 3" descr="A picture containing table, covered, different, many&#10;&#10;Description automatically generated">
            <a:extLst>
              <a:ext uri="{FF2B5EF4-FFF2-40B4-BE49-F238E27FC236}">
                <a16:creationId xmlns:a16="http://schemas.microsoft.com/office/drawing/2014/main" id="{F7B5D964-8907-D24C-9E74-8683D6F196E6}"/>
              </a:ext>
            </a:extLst>
          </p:cNvPr>
          <p:cNvPicPr>
            <a:picLocks noChangeAspect="1"/>
          </p:cNvPicPr>
          <p:nvPr/>
        </p:nvPicPr>
        <p:blipFill>
          <a:blip r:embed="rId6"/>
          <a:stretch>
            <a:fillRect/>
          </a:stretch>
        </p:blipFill>
        <p:spPr>
          <a:xfrm>
            <a:off x="6522803" y="735777"/>
            <a:ext cx="4257116" cy="5945743"/>
          </a:xfrm>
          <a:prstGeom prst="rect">
            <a:avLst/>
          </a:prstGeom>
        </p:spPr>
      </p:pic>
      <p:pic>
        <p:nvPicPr>
          <p:cNvPr id="3" name="Recorded Sound" descr="Recorded Sound">
            <a:hlinkClick r:id="" action="ppaction://media"/>
            <a:extLst>
              <a:ext uri="{FF2B5EF4-FFF2-40B4-BE49-F238E27FC236}">
                <a16:creationId xmlns:a16="http://schemas.microsoft.com/office/drawing/2014/main" id="{63823F06-4F02-584B-930F-43A17979C8A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860992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46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8" name="Rectangle 17">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Oval 18">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6"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8" name="Rectangle 27">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sp>
      <p:sp>
        <p:nvSpPr>
          <p:cNvPr id="32"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34"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629265"/>
            <a:ext cx="6072776" cy="1622322"/>
          </a:xfrm>
        </p:spPr>
        <p:txBody>
          <a:bodyPr vert="horz" lIns="91440" tIns="45720" rIns="91440" bIns="45720" rtlCol="0" anchor="ctr">
            <a:normAutofit/>
          </a:bodyPr>
          <a:lstStyle/>
          <a:p>
            <a:r>
              <a:rPr lang="en-US" dirty="0">
                <a:solidFill>
                  <a:srgbClr val="FFFFFF"/>
                </a:solidFill>
              </a:rPr>
              <a:t>Unit 7: Connect Activity</a:t>
            </a:r>
            <a:br>
              <a:rPr lang="en-US" dirty="0">
                <a:solidFill>
                  <a:srgbClr val="FFFFFF"/>
                </a:solidFill>
              </a:rPr>
            </a:br>
            <a:r>
              <a:rPr lang="en-US" dirty="0">
                <a:solidFill>
                  <a:srgbClr val="FFFFFF"/>
                </a:solidFill>
              </a:rPr>
              <a:t> </a:t>
            </a:r>
          </a:p>
        </p:txBody>
      </p:sp>
      <p:pic>
        <p:nvPicPr>
          <p:cNvPr id="4" name="Picture 3" descr="A picture containing stationary, table, paper, green&#10;&#10;Description automatically generated">
            <a:extLst>
              <a:ext uri="{FF2B5EF4-FFF2-40B4-BE49-F238E27FC236}">
                <a16:creationId xmlns:a16="http://schemas.microsoft.com/office/drawing/2014/main" id="{67534150-9467-F94A-9AC1-65FBE8AF842C}"/>
              </a:ext>
            </a:extLst>
          </p:cNvPr>
          <p:cNvPicPr>
            <a:picLocks noChangeAspect="1"/>
          </p:cNvPicPr>
          <p:nvPr/>
        </p:nvPicPr>
        <p:blipFill rotWithShape="1">
          <a:blip r:embed="rId6"/>
          <a:srcRect l="6826" r="9169" b="2"/>
          <a:stretch/>
        </p:blipFill>
        <p:spPr>
          <a:xfrm>
            <a:off x="6774511" y="480060"/>
            <a:ext cx="4929808" cy="5897880"/>
          </a:xfrm>
          <a:custGeom>
            <a:avLst/>
            <a:gdLst/>
            <a:ahLst/>
            <a:cxnLst/>
            <a:rect l="l" t="t" r="r" b="b"/>
            <a:pathLst>
              <a:path w="4929808" h="5897880">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p:spPr>
      </p:pic>
      <p:sp>
        <p:nvSpPr>
          <p:cNvPr id="36" name="Rectangle 35">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8" name="Oval 37">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0" name="Oval 39">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39098" y="2418735"/>
            <a:ext cx="6072776" cy="3811740"/>
          </a:xfrm>
        </p:spPr>
        <p:txBody>
          <a:bodyPr vert="horz" lIns="91440" tIns="45720" rIns="91440" bIns="45720" rtlCol="0" anchor="ctr">
            <a:normAutofit/>
          </a:bodyPr>
          <a:lstStyle/>
          <a:p>
            <a:r>
              <a:rPr lang="en-US" dirty="0">
                <a:solidFill>
                  <a:srgbClr val="FFFFFF"/>
                </a:solidFill>
              </a:rPr>
              <a:t>Research the artist you selected as the most challenging to you visually.  Discover their story, their work, and their influences.</a:t>
            </a:r>
          </a:p>
          <a:p>
            <a:r>
              <a:rPr lang="en-US" dirty="0">
                <a:solidFill>
                  <a:srgbClr val="FFFFFF"/>
                </a:solidFill>
              </a:rPr>
              <a:t>Write a “biography” of this selected artist based on your research.</a:t>
            </a:r>
          </a:p>
          <a:p>
            <a:r>
              <a:rPr lang="en-US" dirty="0">
                <a:hlinkClick r:id="rId7"/>
              </a:rPr>
              <a:t>https://post.blackboard.com/webapps/portal/execute/tabs/tabAction?tab_tab_group_id=_646_1</a:t>
            </a:r>
            <a:endParaRPr lang="en-US" dirty="0">
              <a:solidFill>
                <a:srgbClr val="FFFFFF"/>
              </a:solidFill>
            </a:endParaRPr>
          </a:p>
          <a:p>
            <a:pPr marL="0" indent="0">
              <a:buNone/>
            </a:pPr>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#7.3</a:t>
            </a:r>
          </a:p>
        </p:txBody>
      </p:sp>
      <p:pic>
        <p:nvPicPr>
          <p:cNvPr id="3" name="Recorded Sound" descr="Recorded Sound">
            <a:hlinkClick r:id="" action="ppaction://media"/>
            <a:extLst>
              <a:ext uri="{FF2B5EF4-FFF2-40B4-BE49-F238E27FC236}">
                <a16:creationId xmlns:a16="http://schemas.microsoft.com/office/drawing/2014/main" id="{A63F8C86-21B4-614B-93E2-6F1ED09BF2E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32629951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21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4" name="Rectangle 2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38ABDB68-E3D5-448E-97D3-06FFEF6801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8" name="Freeform 5">
            <a:extLst>
              <a:ext uri="{FF2B5EF4-FFF2-40B4-BE49-F238E27FC236}">
                <a16:creationId xmlns:a16="http://schemas.microsoft.com/office/drawing/2014/main" id="{B8DD7FEB-D9F3-4F5B-982C-36B0664D0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30" name="Freeform 5">
            <a:extLst>
              <a:ext uri="{FF2B5EF4-FFF2-40B4-BE49-F238E27FC236}">
                <a16:creationId xmlns:a16="http://schemas.microsoft.com/office/drawing/2014/main" id="{96BA11E4-0636-4FA9-A836-2A4FB1764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07539" y="1044678"/>
            <a:ext cx="6072776" cy="1622322"/>
          </a:xfrm>
        </p:spPr>
        <p:txBody>
          <a:bodyPr vert="horz" lIns="91440" tIns="45720" rIns="91440" bIns="45720" rtlCol="0" anchor="ctr">
            <a:normAutofit/>
          </a:bodyPr>
          <a:lstStyle/>
          <a:p>
            <a:pPr>
              <a:lnSpc>
                <a:spcPct val="90000"/>
              </a:lnSpc>
            </a:pPr>
            <a:r>
              <a:rPr lang="en-US" b="0" i="0" kern="1200" dirty="0">
                <a:solidFill>
                  <a:srgbClr val="EBEBEB"/>
                </a:solidFill>
                <a:latin typeface="+mj-lt"/>
                <a:ea typeface="+mj-ea"/>
                <a:cs typeface="+mj-cs"/>
              </a:rPr>
              <a:t>Unit 8: Postwar to Postmodern</a:t>
            </a:r>
            <a:br>
              <a:rPr lang="en-US" b="0" i="0" kern="1200" dirty="0">
                <a:solidFill>
                  <a:srgbClr val="EBEBEB"/>
                </a:solidFill>
                <a:latin typeface="+mj-lt"/>
                <a:ea typeface="+mj-ea"/>
                <a:cs typeface="+mj-cs"/>
              </a:rPr>
            </a:br>
            <a:endParaRPr lang="en-US" b="0" i="0" kern="1200" dirty="0">
              <a:solidFill>
                <a:srgbClr val="EBEBEB"/>
              </a:solidFill>
              <a:latin typeface="+mj-lt"/>
              <a:ea typeface="+mj-ea"/>
              <a:cs typeface="+mj-cs"/>
            </a:endParaRPr>
          </a:p>
        </p:txBody>
      </p:sp>
      <p:sp>
        <p:nvSpPr>
          <p:cNvPr id="32" name="Freeform: Shape 31">
            <a:extLst>
              <a:ext uri="{FF2B5EF4-FFF2-40B4-BE49-F238E27FC236}">
                <a16:creationId xmlns:a16="http://schemas.microsoft.com/office/drawing/2014/main" id="{5681882E-BDD0-4311-AF62-E801962852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pic>
        <p:nvPicPr>
          <p:cNvPr id="8" name="Content Placeholder 7" descr="A map of a tree&#10;&#10;Description automatically generated">
            <a:extLst>
              <a:ext uri="{FF2B5EF4-FFF2-40B4-BE49-F238E27FC236}">
                <a16:creationId xmlns:a16="http://schemas.microsoft.com/office/drawing/2014/main" id="{EBF4F174-D63A-9149-8B5E-8DCA7A6010AC}"/>
              </a:ext>
            </a:extLst>
          </p:cNvPr>
          <p:cNvPicPr>
            <a:picLocks noGrp="1" noChangeAspect="1"/>
          </p:cNvPicPr>
          <p:nvPr>
            <p:ph sz="half" idx="2"/>
          </p:nvPr>
        </p:nvPicPr>
        <p:blipFill>
          <a:blip r:embed="rId6"/>
          <a:stretch>
            <a:fillRect/>
          </a:stretch>
        </p:blipFill>
        <p:spPr>
          <a:xfrm>
            <a:off x="7418226" y="678381"/>
            <a:ext cx="4125317" cy="5518819"/>
          </a:xfrm>
          <a:prstGeom prst="rect">
            <a:avLst/>
          </a:prstGeom>
        </p:spPr>
      </p:pic>
      <p:sp>
        <p:nvSpPr>
          <p:cNvPr id="34" name="Rectangle 33">
            <a:extLst>
              <a:ext uri="{FF2B5EF4-FFF2-40B4-BE49-F238E27FC236}">
                <a16:creationId xmlns:a16="http://schemas.microsoft.com/office/drawing/2014/main" id="{EADD3260-4BDA-459B-A162-5E1B897E38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6" name="Oval 35">
            <a:extLst>
              <a:ext uri="{FF2B5EF4-FFF2-40B4-BE49-F238E27FC236}">
                <a16:creationId xmlns:a16="http://schemas.microsoft.com/office/drawing/2014/main" id="{283DA7DD-CA37-4ED7-8710-48E56B063B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a:extLst>
              <a:ext uri="{FF2B5EF4-FFF2-40B4-BE49-F238E27FC236}">
                <a16:creationId xmlns:a16="http://schemas.microsoft.com/office/drawing/2014/main" id="{B92F2E3C-66CD-4DEB-BA14-2A5912B65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25F9B78-FCAA-F14C-94F9-EA50AA6D0EE4}"/>
              </a:ext>
            </a:extLst>
          </p:cNvPr>
          <p:cNvSpPr>
            <a:spLocks noGrp="1"/>
          </p:cNvSpPr>
          <p:nvPr>
            <p:ph sz="half" idx="1"/>
          </p:nvPr>
        </p:nvSpPr>
        <p:spPr>
          <a:xfrm>
            <a:off x="639098" y="2418735"/>
            <a:ext cx="6072776" cy="3811740"/>
          </a:xfrm>
        </p:spPr>
        <p:txBody>
          <a:bodyPr vert="horz" lIns="91440" tIns="45720" rIns="91440" bIns="45720" rtlCol="0" anchor="ctr">
            <a:normAutofit/>
          </a:bodyPr>
          <a:lstStyle/>
          <a:p>
            <a:r>
              <a:rPr lang="en-US" dirty="0">
                <a:solidFill>
                  <a:srgbClr val="FFFFFF"/>
                </a:solidFill>
              </a:rPr>
              <a:t>Absorb Activity:</a:t>
            </a:r>
          </a:p>
          <a:p>
            <a:r>
              <a:rPr lang="en-US" dirty="0">
                <a:solidFill>
                  <a:srgbClr val="FFFFFF"/>
                </a:solidFill>
              </a:rPr>
              <a:t>Explore textbook chapters highlighting individual artists and their work with descriptions on how to “read” the work formally.</a:t>
            </a:r>
          </a:p>
          <a:p>
            <a:r>
              <a:rPr lang="en-US" dirty="0">
                <a:hlinkClick r:id="rId7"/>
              </a:rPr>
              <a:t>https://post.edu/student-services/library/virtual-library/</a:t>
            </a:r>
            <a:endParaRPr lang="en-US" dirty="0">
              <a:solidFill>
                <a:srgbClr val="FFFFFF"/>
              </a:solidFill>
            </a:endParaRPr>
          </a:p>
          <a:p>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#8</a:t>
            </a:r>
          </a:p>
        </p:txBody>
      </p:sp>
      <p:pic>
        <p:nvPicPr>
          <p:cNvPr id="4" name="Recorded Sound" descr="Recorded Sound">
            <a:hlinkClick r:id="" action="ppaction://media"/>
            <a:extLst>
              <a:ext uri="{FF2B5EF4-FFF2-40B4-BE49-F238E27FC236}">
                <a16:creationId xmlns:a16="http://schemas.microsoft.com/office/drawing/2014/main" id="{D2C05A7D-60B6-5E4E-AED7-E600A079115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1543544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8: Do Activity #1</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61176" y="1802778"/>
            <a:ext cx="5132439" cy="3811742"/>
          </a:xfrm>
        </p:spPr>
        <p:txBody>
          <a:bodyPr vert="horz" lIns="91440" tIns="45720" rIns="91440" bIns="45720" rtlCol="0" anchor="ctr">
            <a:normAutofit/>
          </a:bodyPr>
          <a:lstStyle/>
          <a:p>
            <a:r>
              <a:rPr lang="en-US" dirty="0">
                <a:solidFill>
                  <a:schemeClr val="tx1"/>
                </a:solidFill>
              </a:rPr>
              <a:t>After reading the textbook, complete the following activity:</a:t>
            </a:r>
          </a:p>
          <a:p>
            <a:r>
              <a:rPr lang="en-US" dirty="0">
                <a:solidFill>
                  <a:schemeClr val="tx1"/>
                </a:solidFill>
              </a:rPr>
              <a:t>Participate in the interactive Jeopardy game reviewing content from all Units.  Play with your peers as a group activity and see who wins!</a:t>
            </a:r>
          </a:p>
          <a:p>
            <a:r>
              <a:rPr lang="en-US" dirty="0">
                <a:hlinkClick r:id="rId5"/>
              </a:rPr>
              <a:t>http://www.coursematerials.net/multimediaservices/</a:t>
            </a:r>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#8.1</a:t>
            </a:r>
          </a:p>
        </p:txBody>
      </p:sp>
      <p:pic>
        <p:nvPicPr>
          <p:cNvPr id="4" name="Picture 3" descr="A graffiti covered wall&#10;&#10;Description automatically generated">
            <a:extLst>
              <a:ext uri="{FF2B5EF4-FFF2-40B4-BE49-F238E27FC236}">
                <a16:creationId xmlns:a16="http://schemas.microsoft.com/office/drawing/2014/main" id="{7B23DC6A-6187-6E4B-82C1-6952309F31A9}"/>
              </a:ext>
            </a:extLst>
          </p:cNvPr>
          <p:cNvPicPr>
            <a:picLocks noChangeAspect="1"/>
          </p:cNvPicPr>
          <p:nvPr/>
        </p:nvPicPr>
        <p:blipFill>
          <a:blip r:embed="rId6"/>
          <a:stretch>
            <a:fillRect/>
          </a:stretch>
        </p:blipFill>
        <p:spPr>
          <a:xfrm>
            <a:off x="6434475" y="750040"/>
            <a:ext cx="3648599" cy="5657850"/>
          </a:xfrm>
          <a:prstGeom prst="rect">
            <a:avLst/>
          </a:prstGeom>
        </p:spPr>
      </p:pic>
      <p:pic>
        <p:nvPicPr>
          <p:cNvPr id="3" name="Recorded Sound" descr="Recorded Sound">
            <a:hlinkClick r:id="" action="ppaction://media"/>
            <a:extLst>
              <a:ext uri="{FF2B5EF4-FFF2-40B4-BE49-F238E27FC236}">
                <a16:creationId xmlns:a16="http://schemas.microsoft.com/office/drawing/2014/main" id="{207E3FEA-BE45-DF4D-8C3C-67FF05EC4E1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106766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14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25089" y="941934"/>
            <a:ext cx="5132438" cy="1622322"/>
          </a:xfrm>
        </p:spPr>
        <p:txBody>
          <a:bodyPr vert="horz" lIns="91440" tIns="45720" rIns="91440" bIns="45720" rtlCol="0" anchor="ctr">
            <a:normAutofit/>
          </a:bodyPr>
          <a:lstStyle/>
          <a:p>
            <a:pPr>
              <a:lnSpc>
                <a:spcPct val="90000"/>
              </a:lnSpc>
            </a:pPr>
            <a:r>
              <a:rPr lang="en-US" sz="3100" b="0" i="0" kern="1200" dirty="0">
                <a:solidFill>
                  <a:srgbClr val="EBEBEB"/>
                </a:solidFill>
                <a:latin typeface="+mj-lt"/>
                <a:ea typeface="+mj-ea"/>
                <a:cs typeface="+mj-cs"/>
              </a:rPr>
              <a:t>Unit 8: Do Activity #2</a:t>
            </a:r>
            <a:br>
              <a:rPr lang="en-US" sz="3100" b="0" i="0" kern="1200" dirty="0">
                <a:solidFill>
                  <a:srgbClr val="EBEBEB"/>
                </a:solidFill>
                <a:latin typeface="+mj-lt"/>
                <a:ea typeface="+mj-ea"/>
                <a:cs typeface="+mj-cs"/>
              </a:rPr>
            </a:br>
            <a:r>
              <a:rPr lang="en-US" sz="3100" b="0" i="0" kern="1200" dirty="0">
                <a:solidFill>
                  <a:srgbClr val="EBEBEB"/>
                </a:solidFill>
                <a:latin typeface="+mj-lt"/>
                <a:ea typeface="+mj-ea"/>
                <a:cs typeface="+mj-cs"/>
              </a:rPr>
              <a:t> </a:t>
            </a:r>
          </a:p>
        </p:txBody>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25089" y="2387874"/>
            <a:ext cx="5132439" cy="3811742"/>
          </a:xfrm>
        </p:spPr>
        <p:txBody>
          <a:bodyPr vert="horz" lIns="91440" tIns="45720" rIns="91440" bIns="45720" rtlCol="0" anchor="ctr">
            <a:normAutofit/>
          </a:bodyPr>
          <a:lstStyle/>
          <a:p>
            <a:r>
              <a:rPr lang="en-US" dirty="0">
                <a:solidFill>
                  <a:schemeClr val="tx1"/>
                </a:solidFill>
              </a:rPr>
              <a:t>After reading the textbook, complete the following activity:</a:t>
            </a:r>
          </a:p>
          <a:p>
            <a:r>
              <a:rPr lang="en-US" dirty="0">
                <a:solidFill>
                  <a:schemeClr val="tx1"/>
                </a:solidFill>
              </a:rPr>
              <a:t>Review all feedback from your previous presentations and compile all into one final presentation.  Add four more slides analyzing two pieces of art from Unit 7 and two from Unit 8.  Discuss this process in the discussion board with your peers.</a:t>
            </a:r>
          </a:p>
          <a:p>
            <a:r>
              <a:rPr lang="en-US" dirty="0">
                <a:hlinkClick r:id="rId5"/>
              </a:rPr>
              <a:t>https://post.blackboard.com/webapps/portal/execute/tabs/tabAction?tab_tab_group_id=_646_1</a:t>
            </a:r>
            <a:endParaRPr lang="en-US" dirty="0">
              <a:solidFill>
                <a:schemeClr val="tx1"/>
              </a:solidFill>
            </a:endParaRPr>
          </a:p>
          <a:p>
            <a:endParaRPr lang="en-US" dirty="0">
              <a:solidFill>
                <a:schemeClr val="tx1"/>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solidFill>
                  <a:schemeClr val="bg1"/>
                </a:solidFill>
              </a:rPr>
              <a:t>Slide #8.2</a:t>
            </a:r>
          </a:p>
        </p:txBody>
      </p:sp>
      <p:pic>
        <p:nvPicPr>
          <p:cNvPr id="4" name="Picture 3" descr="A picture containing table, sitting, colorful, man&#10;&#10;Description automatically generated">
            <a:extLst>
              <a:ext uri="{FF2B5EF4-FFF2-40B4-BE49-F238E27FC236}">
                <a16:creationId xmlns:a16="http://schemas.microsoft.com/office/drawing/2014/main" id="{9A2D6774-2E52-E040-90BA-34ACAE47E585}"/>
              </a:ext>
            </a:extLst>
          </p:cNvPr>
          <p:cNvPicPr>
            <a:picLocks noChangeAspect="1"/>
          </p:cNvPicPr>
          <p:nvPr/>
        </p:nvPicPr>
        <p:blipFill>
          <a:blip r:embed="rId6"/>
          <a:stretch>
            <a:fillRect/>
          </a:stretch>
        </p:blipFill>
        <p:spPr>
          <a:xfrm>
            <a:off x="5818864" y="785332"/>
            <a:ext cx="5132439" cy="5461442"/>
          </a:xfrm>
          <a:prstGeom prst="rect">
            <a:avLst/>
          </a:prstGeom>
        </p:spPr>
      </p:pic>
      <p:pic>
        <p:nvPicPr>
          <p:cNvPr id="3" name="Recorded Sound" descr="Recorded Sound">
            <a:hlinkClick r:id="" action="ppaction://media"/>
            <a:extLst>
              <a:ext uri="{FF2B5EF4-FFF2-40B4-BE49-F238E27FC236}">
                <a16:creationId xmlns:a16="http://schemas.microsoft.com/office/drawing/2014/main" id="{3516AC54-25C6-8E40-B939-784A844F5DF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556478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36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8" name="Rectangle 17">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Oval 18">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6"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8" name="Rectangle 27">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sp>
      <p:sp>
        <p:nvSpPr>
          <p:cNvPr id="32"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34"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2" name="Title 1">
            <a:extLst>
              <a:ext uri="{FF2B5EF4-FFF2-40B4-BE49-F238E27FC236}">
                <a16:creationId xmlns:a16="http://schemas.microsoft.com/office/drawing/2014/main" id="{ECF7AB9C-00BC-FB49-894D-88809A8E1C87}"/>
              </a:ext>
            </a:extLst>
          </p:cNvPr>
          <p:cNvSpPr>
            <a:spLocks noGrp="1"/>
          </p:cNvSpPr>
          <p:nvPr>
            <p:ph type="title"/>
          </p:nvPr>
        </p:nvSpPr>
        <p:spPr>
          <a:xfrm>
            <a:off x="639098" y="629265"/>
            <a:ext cx="6072776" cy="1622322"/>
          </a:xfrm>
        </p:spPr>
        <p:txBody>
          <a:bodyPr vert="horz" lIns="91440" tIns="45720" rIns="91440" bIns="45720" rtlCol="0" anchor="ctr">
            <a:normAutofit/>
          </a:bodyPr>
          <a:lstStyle/>
          <a:p>
            <a:r>
              <a:rPr lang="en-US" dirty="0">
                <a:solidFill>
                  <a:srgbClr val="FFFFFF"/>
                </a:solidFill>
              </a:rPr>
              <a:t>Unit 8: Connect Activity</a:t>
            </a:r>
            <a:br>
              <a:rPr lang="en-US" dirty="0">
                <a:solidFill>
                  <a:srgbClr val="FFFFFF"/>
                </a:solidFill>
              </a:rPr>
            </a:br>
            <a:r>
              <a:rPr lang="en-US" dirty="0">
                <a:solidFill>
                  <a:srgbClr val="FFFFFF"/>
                </a:solidFill>
              </a:rPr>
              <a:t> </a:t>
            </a:r>
          </a:p>
        </p:txBody>
      </p:sp>
      <p:pic>
        <p:nvPicPr>
          <p:cNvPr id="4" name="Picture 3" descr="A group of people posing for a photo&#10;&#10;Description automatically generated">
            <a:extLst>
              <a:ext uri="{FF2B5EF4-FFF2-40B4-BE49-F238E27FC236}">
                <a16:creationId xmlns:a16="http://schemas.microsoft.com/office/drawing/2014/main" id="{B9DEA370-2D92-884A-8B65-30511C4AEACD}"/>
              </a:ext>
            </a:extLst>
          </p:cNvPr>
          <p:cNvPicPr>
            <a:picLocks noChangeAspect="1"/>
          </p:cNvPicPr>
          <p:nvPr/>
        </p:nvPicPr>
        <p:blipFill rotWithShape="1">
          <a:blip r:embed="rId6"/>
          <a:srcRect l="5151" r="10573" b="1"/>
          <a:stretch/>
        </p:blipFill>
        <p:spPr>
          <a:xfrm>
            <a:off x="6774511" y="480060"/>
            <a:ext cx="4929808" cy="5897880"/>
          </a:xfrm>
          <a:custGeom>
            <a:avLst/>
            <a:gdLst/>
            <a:ahLst/>
            <a:cxnLst/>
            <a:rect l="l" t="t" r="r" b="b"/>
            <a:pathLst>
              <a:path w="4929808" h="5897880">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p:spPr>
      </p:pic>
      <p:sp>
        <p:nvSpPr>
          <p:cNvPr id="36" name="Rectangle 35">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8" name="Oval 37">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0" name="Oval 39">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Content Placeholder 11">
            <a:extLst>
              <a:ext uri="{FF2B5EF4-FFF2-40B4-BE49-F238E27FC236}">
                <a16:creationId xmlns:a16="http://schemas.microsoft.com/office/drawing/2014/main" id="{4DDC6E93-4C4A-46A7-8E27-45C52DD74D6C}"/>
              </a:ext>
            </a:extLst>
          </p:cNvPr>
          <p:cNvSpPr>
            <a:spLocks noGrp="1"/>
          </p:cNvSpPr>
          <p:nvPr>
            <p:ph sz="half" idx="1"/>
          </p:nvPr>
        </p:nvSpPr>
        <p:spPr>
          <a:xfrm>
            <a:off x="639098" y="2418735"/>
            <a:ext cx="6072776" cy="3811740"/>
          </a:xfrm>
        </p:spPr>
        <p:txBody>
          <a:bodyPr vert="horz" lIns="91440" tIns="45720" rIns="91440" bIns="45720" rtlCol="0" anchor="ctr">
            <a:normAutofit/>
          </a:bodyPr>
          <a:lstStyle/>
          <a:p>
            <a:r>
              <a:rPr lang="en-US" dirty="0">
                <a:solidFill>
                  <a:srgbClr val="FFFFFF"/>
                </a:solidFill>
              </a:rPr>
              <a:t>As a culmination activity, create an account at the following link: </a:t>
            </a:r>
            <a:r>
              <a:rPr lang="en-US" dirty="0">
                <a:solidFill>
                  <a:srgbClr val="00B0F0"/>
                </a:solidFill>
                <a:hlinkClick r:id="rId7">
                  <a:extLst>
                    <a:ext uri="{A12FA001-AC4F-418D-AE19-62706E023703}">
                      <ahyp:hlinkClr xmlns:ahyp="http://schemas.microsoft.com/office/drawing/2018/hyperlinkcolor" val="tx"/>
                    </a:ext>
                  </a:extLst>
                </a:hlinkClick>
              </a:rPr>
              <a:t>https://artsandculture.google.com/camera/selfie</a:t>
            </a:r>
            <a:endParaRPr lang="en-US" dirty="0">
              <a:solidFill>
                <a:srgbClr val="00B0F0"/>
              </a:solidFill>
            </a:endParaRPr>
          </a:p>
          <a:p>
            <a:r>
              <a:rPr lang="en-US" dirty="0">
                <a:solidFill>
                  <a:srgbClr val="FFFFFF"/>
                </a:solidFill>
              </a:rPr>
              <a:t>Using a “selfie,” search through various artistic styles from our class and see how they are used to create works of art from your image.  Discuss how the various styles represent the eras we’ve studied, and comment on your experience with this scavenger hunt.</a:t>
            </a:r>
          </a:p>
          <a:p>
            <a:pPr marL="0" indent="0">
              <a:buNone/>
            </a:pPr>
            <a:endParaRPr lang="en-US" dirty="0">
              <a:solidFill>
                <a:srgbClr val="FFFFFF"/>
              </a:solidFill>
            </a:endParaRPr>
          </a:p>
        </p:txBody>
      </p:sp>
      <p:sp>
        <p:nvSpPr>
          <p:cNvPr id="5" name="Rectangle 4">
            <a:extLst>
              <a:ext uri="{FF2B5EF4-FFF2-40B4-BE49-F238E27FC236}">
                <a16:creationId xmlns:a16="http://schemas.microsoft.com/office/drawing/2014/main" id="{84439502-ED6F-6C4E-9FA5-2640846818B1}"/>
              </a:ext>
            </a:extLst>
          </p:cNvPr>
          <p:cNvSpPr/>
          <p:nvPr/>
        </p:nvSpPr>
        <p:spPr>
          <a:xfrm>
            <a:off x="10415588" y="0"/>
            <a:ext cx="728662" cy="120015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147D65C-371C-2448-BDAE-01165D0DB38F}"/>
              </a:ext>
            </a:extLst>
          </p:cNvPr>
          <p:cNvSpPr txBox="1"/>
          <p:nvPr/>
        </p:nvSpPr>
        <p:spPr>
          <a:xfrm>
            <a:off x="1154954" y="542925"/>
            <a:ext cx="2874121" cy="369332"/>
          </a:xfrm>
          <a:prstGeom prst="rect">
            <a:avLst/>
          </a:prstGeom>
          <a:noFill/>
        </p:spPr>
        <p:txBody>
          <a:bodyPr wrap="square" rtlCol="0">
            <a:spAutoFit/>
          </a:bodyPr>
          <a:lstStyle/>
          <a:p>
            <a:pPr>
              <a:spcAft>
                <a:spcPts val="600"/>
              </a:spcAft>
            </a:pPr>
            <a:r>
              <a:rPr lang="en-US" dirty="0"/>
              <a:t>Slide #8.3</a:t>
            </a:r>
          </a:p>
        </p:txBody>
      </p:sp>
      <p:pic>
        <p:nvPicPr>
          <p:cNvPr id="3" name="Recorded Sound" descr="Recorded Sound">
            <a:hlinkClick r:id="" action="ppaction://media"/>
            <a:extLst>
              <a:ext uri="{FF2B5EF4-FFF2-40B4-BE49-F238E27FC236}">
                <a16:creationId xmlns:a16="http://schemas.microsoft.com/office/drawing/2014/main" id="{C7F49039-B216-CC47-AD84-DE006D74BD5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32877660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89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2F448CB3-7B4F-45D7-B7C0-DF553DF614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5C5305EA-7A88-413D-BE8A-47A02476F0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5">
              <a:extLst>
                <a:ext uri="{FF2B5EF4-FFF2-40B4-BE49-F238E27FC236}">
                  <a16:creationId xmlns:a16="http://schemas.microsoft.com/office/drawing/2014/main" id="{FCA94DB5-FE56-4A3D-BC48-31B5595197F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id="{A6C70147-29EA-9143-908A-4C35FFD14DAD}"/>
              </a:ext>
            </a:extLst>
          </p:cNvPr>
          <p:cNvSpPr>
            <a:spLocks noGrp="1"/>
          </p:cNvSpPr>
          <p:nvPr>
            <p:ph type="title"/>
          </p:nvPr>
        </p:nvSpPr>
        <p:spPr>
          <a:xfrm>
            <a:off x="1154954" y="973668"/>
            <a:ext cx="8761413" cy="706964"/>
          </a:xfrm>
        </p:spPr>
        <p:txBody>
          <a:bodyPr>
            <a:normAutofit/>
          </a:bodyPr>
          <a:lstStyle/>
          <a:p>
            <a:r>
              <a:rPr lang="en-US" dirty="0">
                <a:solidFill>
                  <a:srgbClr val="FFFFFF"/>
                </a:solidFill>
              </a:rPr>
              <a:t>Conclusion</a:t>
            </a:r>
          </a:p>
        </p:txBody>
      </p:sp>
      <p:sp>
        <p:nvSpPr>
          <p:cNvPr id="13" name="Rectangle 12">
            <a:extLst>
              <a:ext uri="{FF2B5EF4-FFF2-40B4-BE49-F238E27FC236}">
                <a16:creationId xmlns:a16="http://schemas.microsoft.com/office/drawing/2014/main" id="{F9ED434F-8767-46CC-B26B-5AF62FF01E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36029116-E9D8-4A87-BFD3-7390E78708DB}"/>
              </a:ext>
            </a:extLst>
          </p:cNvPr>
          <p:cNvGraphicFramePr>
            <a:graphicFrameLocks noGrp="1"/>
          </p:cNvGraphicFramePr>
          <p:nvPr>
            <p:ph idx="1"/>
            <p:extLst>
              <p:ext uri="{D42A27DB-BD31-4B8C-83A1-F6EECF244321}">
                <p14:modId xmlns:p14="http://schemas.microsoft.com/office/powerpoint/2010/main" val="849409249"/>
              </p:ext>
            </p:extLst>
          </p:nvPr>
        </p:nvGraphicFramePr>
        <p:xfrm>
          <a:off x="1286934" y="2324100"/>
          <a:ext cx="9625383" cy="34226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0085464"/>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D7BE5-749F-CC4F-A9E5-3EB0360BC8F7}"/>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619DE572-0744-BF4A-9DB9-7E5BC477A55F}"/>
              </a:ext>
            </a:extLst>
          </p:cNvPr>
          <p:cNvSpPr>
            <a:spLocks noGrp="1"/>
          </p:cNvSpPr>
          <p:nvPr>
            <p:ph idx="1"/>
          </p:nvPr>
        </p:nvSpPr>
        <p:spPr/>
        <p:txBody>
          <a:bodyPr>
            <a:normAutofit fontScale="92500" lnSpcReduction="10000"/>
          </a:bodyPr>
          <a:lstStyle/>
          <a:p>
            <a:r>
              <a:rPr lang="en-US" dirty="0"/>
              <a:t>Bambach, C. (2002). Anatomy in the renaissance.  Metropolitan Museum of Art. Retrieved from: </a:t>
            </a:r>
            <a:r>
              <a:rPr lang="en-US" dirty="0">
                <a:hlinkClick r:id="rId2"/>
              </a:rPr>
              <a:t>https://www.metmuseum.org/toah/hd/anat/hd_anat.htm</a:t>
            </a:r>
            <a:endParaRPr lang="en-US" dirty="0"/>
          </a:p>
          <a:p>
            <a:r>
              <a:rPr lang="en-US" dirty="0" err="1"/>
              <a:t>Coursematerials.net</a:t>
            </a:r>
            <a:r>
              <a:rPr lang="en-US" dirty="0"/>
              <a:t>. (n.d.). Retrieved from: </a:t>
            </a:r>
            <a:r>
              <a:rPr lang="en-US" dirty="0">
                <a:hlinkClick r:id="rId3"/>
              </a:rPr>
              <a:t>http://www.coursematerials.net/multimediaservices/</a:t>
            </a:r>
            <a:endParaRPr lang="en-US" dirty="0"/>
          </a:p>
          <a:p>
            <a:r>
              <a:rPr lang="en-US" dirty="0"/>
              <a:t>CrashCourse. (2019, Apr. 19). Florence and the renaissance: Crash course European history. [YouTube]. Retrieved from: </a:t>
            </a:r>
            <a:r>
              <a:rPr lang="en-US" dirty="0">
                <a:hlinkClick r:id="rId4"/>
              </a:rPr>
              <a:t>https://www.youtube.com/watch?v=tecocKSclwc&amp;vl=en</a:t>
            </a:r>
            <a:endParaRPr lang="en-US" dirty="0"/>
          </a:p>
          <a:p>
            <a:r>
              <a:rPr lang="en-US" dirty="0"/>
              <a:t>Google Arts and Culture. (n.d.). Retrieved from: </a:t>
            </a:r>
            <a:r>
              <a:rPr lang="en-US" dirty="0">
                <a:hlinkClick r:id="rId5"/>
              </a:rPr>
              <a:t>https://artsandculture.google.com/</a:t>
            </a:r>
            <a:endParaRPr lang="en-US" dirty="0"/>
          </a:p>
          <a:p>
            <a:r>
              <a:rPr lang="en-US" dirty="0"/>
              <a:t>Metropolitan Museum of Art. (2002). Architecture in renaissance Italy. Retrieved from: </a:t>
            </a:r>
            <a:r>
              <a:rPr lang="en-US" dirty="0">
                <a:hlinkClick r:id="rId6"/>
              </a:rPr>
              <a:t>https://www.metmuseum.org/toah/hd/itar/hd_itar.htm</a:t>
            </a:r>
            <a:endParaRPr lang="en-US" dirty="0"/>
          </a:p>
          <a:p>
            <a:endParaRPr lang="en-US" dirty="0"/>
          </a:p>
        </p:txBody>
      </p:sp>
    </p:spTree>
    <p:extLst>
      <p:ext uri="{BB962C8B-B14F-4D97-AF65-F5344CB8AC3E}">
        <p14:creationId xmlns:p14="http://schemas.microsoft.com/office/powerpoint/2010/main" val="15259889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8F11C-4BC5-B84D-96FF-BB4ED4D8A5A4}"/>
              </a:ext>
            </a:extLst>
          </p:cNvPr>
          <p:cNvSpPr>
            <a:spLocks noGrp="1"/>
          </p:cNvSpPr>
          <p:nvPr>
            <p:ph type="title"/>
          </p:nvPr>
        </p:nvSpPr>
        <p:spPr/>
        <p:txBody>
          <a:bodyPr/>
          <a:lstStyle/>
          <a:p>
            <a:r>
              <a:rPr lang="en-US" dirty="0"/>
              <a:t>References (continued)</a:t>
            </a:r>
          </a:p>
        </p:txBody>
      </p:sp>
      <p:sp>
        <p:nvSpPr>
          <p:cNvPr id="3" name="Content Placeholder 2">
            <a:extLst>
              <a:ext uri="{FF2B5EF4-FFF2-40B4-BE49-F238E27FC236}">
                <a16:creationId xmlns:a16="http://schemas.microsoft.com/office/drawing/2014/main" id="{94BC59CB-D901-7044-8108-2FE29B323EF9}"/>
              </a:ext>
            </a:extLst>
          </p:cNvPr>
          <p:cNvSpPr>
            <a:spLocks noGrp="1"/>
          </p:cNvSpPr>
          <p:nvPr>
            <p:ph idx="1"/>
          </p:nvPr>
        </p:nvSpPr>
        <p:spPr/>
        <p:txBody>
          <a:bodyPr>
            <a:normAutofit lnSpcReduction="10000"/>
          </a:bodyPr>
          <a:lstStyle/>
          <a:p>
            <a:r>
              <a:rPr lang="en-US" dirty="0"/>
              <a:t>Post University (n.d.). Virtual Library Resources.  Retrieved from: </a:t>
            </a:r>
            <a:r>
              <a:rPr lang="en-US" dirty="0">
                <a:hlinkClick r:id="rId2"/>
              </a:rPr>
              <a:t>https://post.edu/student-services/library/virtual-library/</a:t>
            </a:r>
            <a:endParaRPr lang="en-US" dirty="0"/>
          </a:p>
          <a:p>
            <a:r>
              <a:rPr lang="en-US" dirty="0"/>
              <a:t>Post University Blackboard. (n.d.). Retrieved from: </a:t>
            </a:r>
            <a:r>
              <a:rPr lang="en-US" dirty="0">
                <a:hlinkClick r:id="rId3"/>
              </a:rPr>
              <a:t>https://post.blackboard.com/webapps/portal/execute/tabs/tabAction?tab_tab_group_id=_646_1</a:t>
            </a:r>
            <a:endParaRPr lang="en-US" dirty="0"/>
          </a:p>
          <a:p>
            <a:r>
              <a:rPr lang="en-US" dirty="0"/>
              <a:t>Prezi. (n.d.). Retrieved from: </a:t>
            </a:r>
            <a:r>
              <a:rPr lang="en-US" dirty="0">
                <a:hlinkClick r:id="rId4"/>
              </a:rPr>
              <a:t>https://prezi.com/</a:t>
            </a:r>
            <a:endParaRPr lang="en-US" dirty="0"/>
          </a:p>
          <a:p>
            <a:r>
              <a:rPr lang="en-US" dirty="0"/>
              <a:t>Quizlet. (n.d.). Retrieved from: </a:t>
            </a:r>
            <a:r>
              <a:rPr lang="en-US" dirty="0">
                <a:hlinkClick r:id="rId5"/>
              </a:rPr>
              <a:t>https://quizlet.com/latest</a:t>
            </a:r>
            <a:endParaRPr lang="en-US" dirty="0"/>
          </a:p>
          <a:p>
            <a:r>
              <a:rPr lang="en-US" dirty="0" err="1"/>
              <a:t>Smarthistory</a:t>
            </a:r>
            <a:r>
              <a:rPr lang="en-US" dirty="0"/>
              <a:t>. (2017, May 10). Picasso, still life with chair caning. [YouTube]. Retrieved from: </a:t>
            </a:r>
            <a:r>
              <a:rPr lang="en-US" dirty="0">
                <a:hlinkClick r:id="rId6"/>
              </a:rPr>
              <a:t>https://www.youtube.com/watch?v=1E91KmfiUGY</a:t>
            </a:r>
            <a:endParaRPr lang="en-US" dirty="0"/>
          </a:p>
          <a:p>
            <a:r>
              <a:rPr lang="en-US" dirty="0"/>
              <a:t>Zoom. (n.d.). Retrieved from: </a:t>
            </a:r>
            <a:r>
              <a:rPr lang="en-US" dirty="0">
                <a:hlinkClick r:id="rId7"/>
              </a:rPr>
              <a:t>https://zoom.us/</a:t>
            </a:r>
            <a:endParaRPr lang="en-US" dirty="0"/>
          </a:p>
        </p:txBody>
      </p:sp>
    </p:spTree>
    <p:extLst>
      <p:ext uri="{BB962C8B-B14F-4D97-AF65-F5344CB8AC3E}">
        <p14:creationId xmlns:p14="http://schemas.microsoft.com/office/powerpoint/2010/main" val="24368485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TotalTime>
  <Words>4615</Words>
  <Application>Microsoft Macintosh PowerPoint</Application>
  <PresentationFormat>Widescreen</PresentationFormat>
  <Paragraphs>261</Paragraphs>
  <Slides>38</Slides>
  <Notes>34</Notes>
  <HiddenSlides>0</HiddenSlides>
  <MMClips>32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Calibri</vt:lpstr>
      <vt:lpstr>Century Gothic</vt:lpstr>
      <vt:lpstr>Wingdings 3</vt:lpstr>
      <vt:lpstr>Ion Boardroom</vt:lpstr>
      <vt:lpstr>E-Learning Design EDU624</vt:lpstr>
      <vt:lpstr>Online Art History II Development</vt:lpstr>
      <vt:lpstr>Learning Objectives</vt:lpstr>
      <vt:lpstr>Unit 1: 13th-15th Century Italy and Northern Europe  </vt:lpstr>
      <vt:lpstr>Unit 1: Do Activity #1  </vt:lpstr>
      <vt:lpstr>Unit 1: Do Activity #2  </vt:lpstr>
      <vt:lpstr>Unit 1: Connect Activity  </vt:lpstr>
      <vt:lpstr>Unit 2: The Early and High Renaissance in Italy </vt:lpstr>
      <vt:lpstr>Unit 2: Do Activity #1  </vt:lpstr>
      <vt:lpstr>Unit 2: Do Activity #2  </vt:lpstr>
      <vt:lpstr>Unit 2: Connect Activity  </vt:lpstr>
      <vt:lpstr>Unit 3: The Late Renaissance and Reformation  </vt:lpstr>
      <vt:lpstr>Unit 3: Do Activity #1  </vt:lpstr>
      <vt:lpstr>Unit 3: Do Activity #2  </vt:lpstr>
      <vt:lpstr>Unit 3: Connect Activity  </vt:lpstr>
      <vt:lpstr>Unit 4: The Baroque in Western Europe </vt:lpstr>
      <vt:lpstr>Unit 4: Do Activity #1  </vt:lpstr>
      <vt:lpstr>Unit 4: Do Activity #2  </vt:lpstr>
      <vt:lpstr>Unit 4: Connect Activity  </vt:lpstr>
      <vt:lpstr>Unit 5: The Age of Enlightenment and Romanticism  </vt:lpstr>
      <vt:lpstr>Unit 5: Do Activity #1  </vt:lpstr>
      <vt:lpstr>Unit 5: Do Activity #2  </vt:lpstr>
      <vt:lpstr>Unit 5: Connect Activity  </vt:lpstr>
      <vt:lpstr>Unit 6: Realism, Impressionism, and Post-Impressionism  </vt:lpstr>
      <vt:lpstr>Unit 6: Do Activity #1  </vt:lpstr>
      <vt:lpstr>Unit 6: Do Activity #2  </vt:lpstr>
      <vt:lpstr>Unit 6: Connect Activity  </vt:lpstr>
      <vt:lpstr>Unit 7: Toward Abstraction: The Modernist Movement </vt:lpstr>
      <vt:lpstr>Unit 7: Do Activity #1  </vt:lpstr>
      <vt:lpstr>Unit 7: Do Activity #2  </vt:lpstr>
      <vt:lpstr>Unit 7: Connect Activity  </vt:lpstr>
      <vt:lpstr>Unit 8: Postwar to Postmodern </vt:lpstr>
      <vt:lpstr>Unit 8: Do Activity #1  </vt:lpstr>
      <vt:lpstr>Unit 8: Do Activity #2  </vt:lpstr>
      <vt:lpstr>Unit 8: Connect Activity  </vt:lpstr>
      <vt:lpstr>Conclusion</vt:lpstr>
      <vt:lpstr>References</vt:lpstr>
      <vt:lpstr>References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E-Learning Design EDU624</dc:title>
  <dc:creator>tracy.collamore@students.post.edu</dc:creator>
  <cp:lastModifiedBy>tracy.collamore@students.post.edu</cp:lastModifiedBy>
  <cp:revision>4</cp:revision>
  <dcterms:created xsi:type="dcterms:W3CDTF">2020-06-25T17:47:43Z</dcterms:created>
  <dcterms:modified xsi:type="dcterms:W3CDTF">2020-06-25T19:26:15Z</dcterms:modified>
</cp:coreProperties>
</file>