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36"/>
  </p:notesMasterIdLst>
  <p:sldIdLst>
    <p:sldId id="256" r:id="rId2"/>
    <p:sldId id="257" r:id="rId3"/>
    <p:sldId id="266" r:id="rId4"/>
    <p:sldId id="267" r:id="rId5"/>
    <p:sldId id="282" r:id="rId6"/>
    <p:sldId id="258" r:id="rId7"/>
    <p:sldId id="268" r:id="rId8"/>
    <p:sldId id="269" r:id="rId9"/>
    <p:sldId id="283" r:id="rId10"/>
    <p:sldId id="259" r:id="rId11"/>
    <p:sldId id="271" r:id="rId12"/>
    <p:sldId id="270" r:id="rId13"/>
    <p:sldId id="284" r:id="rId14"/>
    <p:sldId id="260" r:id="rId15"/>
    <p:sldId id="272" r:id="rId16"/>
    <p:sldId id="273" r:id="rId17"/>
    <p:sldId id="285" r:id="rId18"/>
    <p:sldId id="261" r:id="rId19"/>
    <p:sldId id="274" r:id="rId20"/>
    <p:sldId id="275" r:id="rId21"/>
    <p:sldId id="286" r:id="rId22"/>
    <p:sldId id="262" r:id="rId23"/>
    <p:sldId id="276" r:id="rId24"/>
    <p:sldId id="277" r:id="rId25"/>
    <p:sldId id="287" r:id="rId26"/>
    <p:sldId id="263" r:id="rId27"/>
    <p:sldId id="278" r:id="rId28"/>
    <p:sldId id="279" r:id="rId29"/>
    <p:sldId id="288" r:id="rId30"/>
    <p:sldId id="264" r:id="rId31"/>
    <p:sldId id="280" r:id="rId32"/>
    <p:sldId id="281" r:id="rId33"/>
    <p:sldId id="289" r:id="rId34"/>
    <p:sldId id="265"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293"/>
    <p:restoredTop sz="94650"/>
  </p:normalViewPr>
  <p:slideViewPr>
    <p:cSldViewPr snapToGrid="0" snapToObjects="1">
      <p:cViewPr varScale="1">
        <p:scale>
          <a:sx n="79" d="100"/>
          <a:sy n="79" d="100"/>
        </p:scale>
        <p:origin x="232" y="1080"/>
      </p:cViewPr>
      <p:guideLst/>
    </p:cSldViewPr>
  </p:slideViewPr>
  <p:notesTextViewPr>
    <p:cViewPr>
      <p:scale>
        <a:sx n="1" d="1"/>
        <a:sy n="1" d="1"/>
      </p:scale>
      <p:origin x="0" y="0"/>
    </p:cViewPr>
  </p:notesTextViewPr>
  <p:notesViewPr>
    <p:cSldViewPr snapToGrid="0" snapToObjects="1">
      <p:cViewPr varScale="1">
        <p:scale>
          <a:sx n="86" d="100"/>
          <a:sy n="86" d="100"/>
        </p:scale>
        <p:origin x="27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D9E758-1EC5-5843-BD40-05614B2262AC}" type="datetimeFigureOut">
              <a:rPr lang="en-US" smtClean="0"/>
              <a:t>6/13/20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7EA617-1BC4-3C47-B7D2-F6E2F3D584AC}" type="slidenum">
              <a:rPr lang="en-US" smtClean="0"/>
              <a:t>‹#›</a:t>
            </a:fld>
            <a:endParaRPr lang="en-US"/>
          </a:p>
        </p:txBody>
      </p:sp>
    </p:spTree>
    <p:extLst>
      <p:ext uri="{BB962C8B-B14F-4D97-AF65-F5344CB8AC3E}">
        <p14:creationId xmlns:p14="http://schemas.microsoft.com/office/powerpoint/2010/main" val="2563690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Navigation through the course will be as designed in Post’s online Blackboard shells where each Unit, Course Information, Grade Center, etc. are provided as a list on the left-hand  side of the computer screen.  Clicking the text will direct the student to the desired content.</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a:t>
            </a:fld>
            <a:endParaRPr lang="en-US"/>
          </a:p>
        </p:txBody>
      </p:sp>
    </p:spTree>
    <p:extLst>
      <p:ext uri="{BB962C8B-B14F-4D97-AF65-F5344CB8AC3E}">
        <p14:creationId xmlns:p14="http://schemas.microsoft.com/office/powerpoint/2010/main" val="130719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Instructional Design team members at Post would be given a PowerPoint Presentation outlining key works of art and analysis of each.  Students will be able to click on an image of art which will open a window with the analysis.</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a:t>
            </a:fld>
            <a:endParaRPr lang="en-US"/>
          </a:p>
        </p:txBody>
      </p:sp>
    </p:spTree>
    <p:extLst>
      <p:ext uri="{BB962C8B-B14F-4D97-AF65-F5344CB8AC3E}">
        <p14:creationId xmlns:p14="http://schemas.microsoft.com/office/powerpoint/2010/main" val="796282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3</a:t>
            </a:fld>
            <a:endParaRPr lang="en-US"/>
          </a:p>
        </p:txBody>
      </p:sp>
    </p:spTree>
    <p:extLst>
      <p:ext uri="{BB962C8B-B14F-4D97-AF65-F5344CB8AC3E}">
        <p14:creationId xmlns:p14="http://schemas.microsoft.com/office/powerpoint/2010/main" val="1363007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4</a:t>
            </a:fld>
            <a:endParaRPr lang="en-US"/>
          </a:p>
        </p:txBody>
      </p:sp>
    </p:spTree>
    <p:extLst>
      <p:ext uri="{BB962C8B-B14F-4D97-AF65-F5344CB8AC3E}">
        <p14:creationId xmlns:p14="http://schemas.microsoft.com/office/powerpoint/2010/main" val="701012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5</a:t>
            </a:fld>
            <a:endParaRPr lang="en-US"/>
          </a:p>
        </p:txBody>
      </p:sp>
    </p:spTree>
    <p:extLst>
      <p:ext uri="{BB962C8B-B14F-4D97-AF65-F5344CB8AC3E}">
        <p14:creationId xmlns:p14="http://schemas.microsoft.com/office/powerpoint/2010/main" val="163794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Links to scholarly articles will be delivered as a text-click navigation.</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6</a:t>
            </a:fld>
            <a:endParaRPr lang="en-US"/>
          </a:p>
        </p:txBody>
      </p:sp>
    </p:spTree>
    <p:extLst>
      <p:ext uri="{BB962C8B-B14F-4D97-AF65-F5344CB8AC3E}">
        <p14:creationId xmlns:p14="http://schemas.microsoft.com/office/powerpoint/2010/main" val="3456877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7</a:t>
            </a:fld>
            <a:endParaRPr lang="en-US"/>
          </a:p>
        </p:txBody>
      </p:sp>
    </p:spTree>
    <p:extLst>
      <p:ext uri="{BB962C8B-B14F-4D97-AF65-F5344CB8AC3E}">
        <p14:creationId xmlns:p14="http://schemas.microsoft.com/office/powerpoint/2010/main" val="1434539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8</a:t>
            </a:fld>
            <a:endParaRPr lang="en-US"/>
          </a:p>
        </p:txBody>
      </p:sp>
    </p:spTree>
    <p:extLst>
      <p:ext uri="{BB962C8B-B14F-4D97-AF65-F5344CB8AC3E}">
        <p14:creationId xmlns:p14="http://schemas.microsoft.com/office/powerpoint/2010/main" val="980022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9</a:t>
            </a:fld>
            <a:endParaRPr lang="en-US"/>
          </a:p>
        </p:txBody>
      </p:sp>
    </p:spTree>
    <p:extLst>
      <p:ext uri="{BB962C8B-B14F-4D97-AF65-F5344CB8AC3E}">
        <p14:creationId xmlns:p14="http://schemas.microsoft.com/office/powerpoint/2010/main" val="1806500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video will be presented as a Mash-Up where students can click to open a small window or click to go directly to the YouTube site.</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10</a:t>
            </a:fld>
            <a:endParaRPr lang="en-US"/>
          </a:p>
        </p:txBody>
      </p:sp>
    </p:spTree>
    <p:extLst>
      <p:ext uri="{BB962C8B-B14F-4D97-AF65-F5344CB8AC3E}">
        <p14:creationId xmlns:p14="http://schemas.microsoft.com/office/powerpoint/2010/main" val="2247717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11</a:t>
            </a:fld>
            <a:endParaRPr lang="en-US"/>
          </a:p>
        </p:txBody>
      </p:sp>
    </p:spTree>
    <p:extLst>
      <p:ext uri="{BB962C8B-B14F-4D97-AF65-F5344CB8AC3E}">
        <p14:creationId xmlns:p14="http://schemas.microsoft.com/office/powerpoint/2010/main" val="3636541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12</a:t>
            </a:fld>
            <a:endParaRPr lang="en-US"/>
          </a:p>
        </p:txBody>
      </p:sp>
    </p:spTree>
    <p:extLst>
      <p:ext uri="{BB962C8B-B14F-4D97-AF65-F5344CB8AC3E}">
        <p14:creationId xmlns:p14="http://schemas.microsoft.com/office/powerpoint/2010/main" val="589072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13</a:t>
            </a:fld>
            <a:endParaRPr lang="en-US"/>
          </a:p>
        </p:txBody>
      </p:sp>
    </p:spTree>
    <p:extLst>
      <p:ext uri="{BB962C8B-B14F-4D97-AF65-F5344CB8AC3E}">
        <p14:creationId xmlns:p14="http://schemas.microsoft.com/office/powerpoint/2010/main" val="722620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Instructional Design team members at Post would be given a PowerPoint Presentation outlining key works of art and analysis of each.  Students will be able to click on an image of art which will open a window with the analysis.</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14</a:t>
            </a:fld>
            <a:endParaRPr lang="en-US"/>
          </a:p>
        </p:txBody>
      </p:sp>
    </p:spTree>
    <p:extLst>
      <p:ext uri="{BB962C8B-B14F-4D97-AF65-F5344CB8AC3E}">
        <p14:creationId xmlns:p14="http://schemas.microsoft.com/office/powerpoint/2010/main" val="254272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15</a:t>
            </a:fld>
            <a:endParaRPr lang="en-US"/>
          </a:p>
        </p:txBody>
      </p:sp>
    </p:spTree>
    <p:extLst>
      <p:ext uri="{BB962C8B-B14F-4D97-AF65-F5344CB8AC3E}">
        <p14:creationId xmlns:p14="http://schemas.microsoft.com/office/powerpoint/2010/main" val="2147218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16</a:t>
            </a:fld>
            <a:endParaRPr lang="en-US"/>
          </a:p>
        </p:txBody>
      </p:sp>
    </p:spTree>
    <p:extLst>
      <p:ext uri="{BB962C8B-B14F-4D97-AF65-F5344CB8AC3E}">
        <p14:creationId xmlns:p14="http://schemas.microsoft.com/office/powerpoint/2010/main" val="764710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17</a:t>
            </a:fld>
            <a:endParaRPr lang="en-US"/>
          </a:p>
        </p:txBody>
      </p:sp>
    </p:spTree>
    <p:extLst>
      <p:ext uri="{BB962C8B-B14F-4D97-AF65-F5344CB8AC3E}">
        <p14:creationId xmlns:p14="http://schemas.microsoft.com/office/powerpoint/2010/main" val="3305156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Links will be provided to a University approved art history textbook through their online library.  Students will be directed to each required chapter through text clicks.</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18</a:t>
            </a:fld>
            <a:endParaRPr lang="en-US"/>
          </a:p>
        </p:txBody>
      </p:sp>
    </p:spTree>
    <p:extLst>
      <p:ext uri="{BB962C8B-B14F-4D97-AF65-F5344CB8AC3E}">
        <p14:creationId xmlns:p14="http://schemas.microsoft.com/office/powerpoint/2010/main" val="36398125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19</a:t>
            </a:fld>
            <a:endParaRPr lang="en-US"/>
          </a:p>
        </p:txBody>
      </p:sp>
    </p:spTree>
    <p:extLst>
      <p:ext uri="{BB962C8B-B14F-4D97-AF65-F5344CB8AC3E}">
        <p14:creationId xmlns:p14="http://schemas.microsoft.com/office/powerpoint/2010/main" val="31690394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20</a:t>
            </a:fld>
            <a:endParaRPr lang="en-US"/>
          </a:p>
        </p:txBody>
      </p:sp>
    </p:spTree>
    <p:extLst>
      <p:ext uri="{BB962C8B-B14F-4D97-AF65-F5344CB8AC3E}">
        <p14:creationId xmlns:p14="http://schemas.microsoft.com/office/powerpoint/2010/main" val="7917362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21</a:t>
            </a:fld>
            <a:endParaRPr lang="en-US"/>
          </a:p>
        </p:txBody>
      </p:sp>
    </p:spTree>
    <p:extLst>
      <p:ext uri="{BB962C8B-B14F-4D97-AF65-F5344CB8AC3E}">
        <p14:creationId xmlns:p14="http://schemas.microsoft.com/office/powerpoint/2010/main" val="1871509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Instructional Design team members at Post would be given a PowerPoint Presentation outlining key works of art and analysis of each.  Students will be able to click on an image of art which will open a window with the analysis.</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22</a:t>
            </a:fld>
            <a:endParaRPr lang="en-US"/>
          </a:p>
        </p:txBody>
      </p:sp>
    </p:spTree>
    <p:extLst>
      <p:ext uri="{BB962C8B-B14F-4D97-AF65-F5344CB8AC3E}">
        <p14:creationId xmlns:p14="http://schemas.microsoft.com/office/powerpoint/2010/main" val="11867263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23</a:t>
            </a:fld>
            <a:endParaRPr lang="en-US"/>
          </a:p>
        </p:txBody>
      </p:sp>
    </p:spTree>
    <p:extLst>
      <p:ext uri="{BB962C8B-B14F-4D97-AF65-F5344CB8AC3E}">
        <p14:creationId xmlns:p14="http://schemas.microsoft.com/office/powerpoint/2010/main" val="33553536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24</a:t>
            </a:fld>
            <a:endParaRPr lang="en-US"/>
          </a:p>
        </p:txBody>
      </p:sp>
    </p:spTree>
    <p:extLst>
      <p:ext uri="{BB962C8B-B14F-4D97-AF65-F5344CB8AC3E}">
        <p14:creationId xmlns:p14="http://schemas.microsoft.com/office/powerpoint/2010/main" val="8685261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25</a:t>
            </a:fld>
            <a:endParaRPr lang="en-US"/>
          </a:p>
        </p:txBody>
      </p:sp>
    </p:spTree>
    <p:extLst>
      <p:ext uri="{BB962C8B-B14F-4D97-AF65-F5344CB8AC3E}">
        <p14:creationId xmlns:p14="http://schemas.microsoft.com/office/powerpoint/2010/main" val="24295912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video will be presented as a Mash-Up where students can click to open a small window or click to go directly to the YouTube site.</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26</a:t>
            </a:fld>
            <a:endParaRPr lang="en-US"/>
          </a:p>
        </p:txBody>
      </p:sp>
    </p:spTree>
    <p:extLst>
      <p:ext uri="{BB962C8B-B14F-4D97-AF65-F5344CB8AC3E}">
        <p14:creationId xmlns:p14="http://schemas.microsoft.com/office/powerpoint/2010/main" val="11575438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27</a:t>
            </a:fld>
            <a:endParaRPr lang="en-US"/>
          </a:p>
        </p:txBody>
      </p:sp>
    </p:spTree>
    <p:extLst>
      <p:ext uri="{BB962C8B-B14F-4D97-AF65-F5344CB8AC3E}">
        <p14:creationId xmlns:p14="http://schemas.microsoft.com/office/powerpoint/2010/main" val="1985205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28</a:t>
            </a:fld>
            <a:endParaRPr lang="en-US"/>
          </a:p>
        </p:txBody>
      </p:sp>
    </p:spTree>
    <p:extLst>
      <p:ext uri="{BB962C8B-B14F-4D97-AF65-F5344CB8AC3E}">
        <p14:creationId xmlns:p14="http://schemas.microsoft.com/office/powerpoint/2010/main" val="23372873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29</a:t>
            </a:fld>
            <a:endParaRPr lang="en-US"/>
          </a:p>
        </p:txBody>
      </p:sp>
    </p:spTree>
    <p:extLst>
      <p:ext uri="{BB962C8B-B14F-4D97-AF65-F5344CB8AC3E}">
        <p14:creationId xmlns:p14="http://schemas.microsoft.com/office/powerpoint/2010/main" val="36100757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Links will be provided to a University approved art history textbook through their online library.  </a:t>
            </a:r>
            <a:r>
              <a:rPr lang="en-US" sz="1200"/>
              <a:t>Students will be directed to each required chapter through text clicks.</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30</a:t>
            </a:fld>
            <a:endParaRPr lang="en-US"/>
          </a:p>
        </p:txBody>
      </p:sp>
    </p:spTree>
    <p:extLst>
      <p:ext uri="{BB962C8B-B14F-4D97-AF65-F5344CB8AC3E}">
        <p14:creationId xmlns:p14="http://schemas.microsoft.com/office/powerpoint/2010/main" val="2132966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31</a:t>
            </a:fld>
            <a:endParaRPr lang="en-US"/>
          </a:p>
        </p:txBody>
      </p:sp>
    </p:spTree>
    <p:extLst>
      <p:ext uri="{BB962C8B-B14F-4D97-AF65-F5344CB8AC3E}">
        <p14:creationId xmlns:p14="http://schemas.microsoft.com/office/powerpoint/2010/main" val="35619996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32</a:t>
            </a:fld>
            <a:endParaRPr lang="en-US"/>
          </a:p>
        </p:txBody>
      </p:sp>
    </p:spTree>
    <p:extLst>
      <p:ext uri="{BB962C8B-B14F-4D97-AF65-F5344CB8AC3E}">
        <p14:creationId xmlns:p14="http://schemas.microsoft.com/office/powerpoint/2010/main" val="12586632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33</a:t>
            </a:fld>
            <a:endParaRPr lang="en-US"/>
          </a:p>
        </p:txBody>
      </p:sp>
    </p:spTree>
    <p:extLst>
      <p:ext uri="{BB962C8B-B14F-4D97-AF65-F5344CB8AC3E}">
        <p14:creationId xmlns:p14="http://schemas.microsoft.com/office/powerpoint/2010/main" val="29965508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DC07C79A-ED1A-734D-A182-343F2EB5F63F}" type="datetimeFigureOut">
              <a:rPr lang="en-US" smtClean="0"/>
              <a:t>6/13/20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2181752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07C79A-ED1A-734D-A182-343F2EB5F63F}" type="datetimeFigureOut">
              <a:rPr lang="en-US" smtClean="0"/>
              <a:t>6/13/20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3369352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07C79A-ED1A-734D-A182-343F2EB5F63F}" type="datetimeFigureOut">
              <a:rPr lang="en-US" smtClean="0"/>
              <a:t>6/13/20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635812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07C79A-ED1A-734D-A182-343F2EB5F63F}" type="datetimeFigureOut">
              <a:rPr lang="en-US" smtClean="0"/>
              <a:t>6/13/20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842956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C07C79A-ED1A-734D-A182-343F2EB5F63F}" type="datetimeFigureOut">
              <a:rPr lang="en-US" smtClean="0"/>
              <a:t>6/13/20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679783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C07C79A-ED1A-734D-A182-343F2EB5F63F}" type="datetimeFigureOut">
              <a:rPr lang="en-US" smtClean="0"/>
              <a:t>6/13/20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271258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07C79A-ED1A-734D-A182-343F2EB5F63F}" type="datetimeFigureOut">
              <a:rPr lang="en-US" smtClean="0"/>
              <a:t>6/13/20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1276033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07C79A-ED1A-734D-A182-343F2EB5F63F}" type="datetimeFigureOut">
              <a:rPr lang="en-US" smtClean="0"/>
              <a:t>6/13/20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2557422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07C79A-ED1A-734D-A182-343F2EB5F63F}" type="datetimeFigureOut">
              <a:rPr lang="en-US" smtClean="0"/>
              <a:t>6/13/20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4165552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07C79A-ED1A-734D-A182-343F2EB5F63F}" type="datetimeFigureOut">
              <a:rPr lang="en-US" smtClean="0"/>
              <a:t>6/13/20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1179715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C07C79A-ED1A-734D-A182-343F2EB5F63F}" type="datetimeFigureOut">
              <a:rPr lang="en-US" smtClean="0"/>
              <a:t>6/13/20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2587333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C07C79A-ED1A-734D-A182-343F2EB5F63F}" type="datetimeFigureOut">
              <a:rPr lang="en-US" smtClean="0"/>
              <a:t>6/13/20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872542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07C79A-ED1A-734D-A182-343F2EB5F63F}" type="datetimeFigureOut">
              <a:rPr lang="en-US" smtClean="0"/>
              <a:t>6/13/20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61647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C07C79A-ED1A-734D-A182-343F2EB5F63F}" type="datetimeFigureOut">
              <a:rPr lang="en-US" smtClean="0"/>
              <a:t>6/13/20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865085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C07C79A-ED1A-734D-A182-343F2EB5F63F}" type="datetimeFigureOut">
              <a:rPr lang="en-US" smtClean="0"/>
              <a:t>6/13/20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7313685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C07C79A-ED1A-734D-A182-343F2EB5F63F}" type="datetimeFigureOut">
              <a:rPr lang="en-US" smtClean="0"/>
              <a:t>6/13/20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27182250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DC07C79A-ED1A-734D-A182-343F2EB5F63F}" type="datetimeFigureOut">
              <a:rPr lang="en-US" smtClean="0"/>
              <a:t>6/13/20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293731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DC07C79A-ED1A-734D-A182-343F2EB5F63F}" type="datetimeFigureOut">
              <a:rPr lang="en-US" smtClean="0"/>
              <a:t>6/13/20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27D5F9D-A05C-8D44-B36B-B73ADB565257}" type="slidenum">
              <a:rPr lang="en-US" smtClean="0"/>
              <a:t>‹#›</a:t>
            </a:fld>
            <a:endParaRPr lang="en-US"/>
          </a:p>
        </p:txBody>
      </p:sp>
    </p:spTree>
    <p:extLst>
      <p:ext uri="{BB962C8B-B14F-4D97-AF65-F5344CB8AC3E}">
        <p14:creationId xmlns:p14="http://schemas.microsoft.com/office/powerpoint/2010/main" val="11712161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4.xml"/><Relationship Id="rId7" Type="http://schemas.openxmlformats.org/officeDocument/2006/relationships/hyperlink" Target="https://artsandculture.google.com/exhibit/la-veduta-della-catena-florence-and-its-monuments/JAIiVU6eaWEIJQ" TargetMode="Externa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1.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s://www.metmuseum.org/toah/hd/anat/hd_anat.htm" TargetMode="External"/><Relationship Id="rId5" Type="http://schemas.openxmlformats.org/officeDocument/2006/relationships/hyperlink" Target="https://www.metmuseum.org/toah/hd/itar/hd_itar.htm"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6.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0.png"/><Relationship Id="rId5" Type="http://schemas.openxmlformats.org/officeDocument/2006/relationships/image" Target="../media/image1.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hyperlink" Target="https://www.youtube.com/watch?v=tecocKSclwc&amp;vl=en" TargetMode="Externa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4.png"/><Relationship Id="rId5" Type="http://schemas.openxmlformats.org/officeDocument/2006/relationships/image" Target="../media/image1.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4.xml"/><Relationship Id="rId7" Type="http://schemas.openxmlformats.org/officeDocument/2006/relationships/hyperlink" Target="https://artsandculture.google.com/story/the-night-watch/dALSivMco4xIJA" TargetMode="Externa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8.png"/><Relationship Id="rId5" Type="http://schemas.openxmlformats.org/officeDocument/2006/relationships/image" Target="../media/image1.jpe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6.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2.png"/><Relationship Id="rId5" Type="http://schemas.openxmlformats.org/officeDocument/2006/relationships/image" Target="../media/image1.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4.xml"/><Relationship Id="rId7" Type="http://schemas.openxmlformats.org/officeDocument/2006/relationships/hyperlink" Target="https://artsandculture.google.com/story/monet-the-water-lily-pond/WgIS72lKcegxJQ" TargetMode="Externa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6.png"/><Relationship Id="rId5" Type="http://schemas.openxmlformats.org/officeDocument/2006/relationships/image" Target="../media/image1.jpe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hyperlink" Target="https://www.youtube.com/watch?v=1E91KmfiUGY" TargetMode="Externa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6.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0.png"/><Relationship Id="rId5" Type="http://schemas.openxmlformats.org/officeDocument/2006/relationships/image" Target="../media/image1.jpe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4.xml"/><Relationship Id="rId7" Type="http://schemas.openxmlformats.org/officeDocument/2006/relationships/hyperlink" Target="https://artsandculture.google.com/camera/selfie" TargetMode="Externa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4.png"/><Relationship Id="rId5" Type="http://schemas.openxmlformats.org/officeDocument/2006/relationships/image" Target="../media/image1.jpe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watch?v=tecocKSclwc&amp;vl=en" TargetMode="External"/><Relationship Id="rId2" Type="http://schemas.openxmlformats.org/officeDocument/2006/relationships/hyperlink" Target="https://www.metmuseum.org/toah/hd/anat/hd_anat.htm" TargetMode="External"/><Relationship Id="rId1" Type="http://schemas.openxmlformats.org/officeDocument/2006/relationships/slideLayout" Target="../slideLayouts/slideLayout2.xml"/><Relationship Id="rId5" Type="http://schemas.openxmlformats.org/officeDocument/2006/relationships/hyperlink" Target="https://www.youtube.com/watch?v=1E91KmfiUGY" TargetMode="External"/><Relationship Id="rId4" Type="http://schemas.openxmlformats.org/officeDocument/2006/relationships/hyperlink" Target="https://www.metmuseum.org/toah/hd/itar/hd_itar.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accent4"/>
            </a:gs>
          </a:gsLst>
          <a:lin ang="2520000" scaled="0"/>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E2112F-D609-9C4D-9BC9-383A5D423DB4}"/>
              </a:ext>
            </a:extLst>
          </p:cNvPr>
          <p:cNvSpPr>
            <a:spLocks noGrp="1"/>
          </p:cNvSpPr>
          <p:nvPr>
            <p:ph type="title"/>
          </p:nvPr>
        </p:nvSpPr>
        <p:spPr>
          <a:xfrm>
            <a:off x="1154954" y="838199"/>
            <a:ext cx="8761413" cy="706964"/>
          </a:xfrm>
        </p:spPr>
        <p:txBody>
          <a:bodyPr/>
          <a:lstStyle/>
          <a:p>
            <a:r>
              <a:rPr lang="en-US" dirty="0"/>
              <a:t>Online Art History II Development</a:t>
            </a:r>
          </a:p>
        </p:txBody>
      </p:sp>
      <p:sp>
        <p:nvSpPr>
          <p:cNvPr id="5" name="Content Placeholder 4">
            <a:extLst>
              <a:ext uri="{FF2B5EF4-FFF2-40B4-BE49-F238E27FC236}">
                <a16:creationId xmlns:a16="http://schemas.microsoft.com/office/drawing/2014/main" id="{F85789E4-D560-EE41-90C4-00A8E9745C39}"/>
              </a:ext>
            </a:extLst>
          </p:cNvPr>
          <p:cNvSpPr>
            <a:spLocks noGrp="1"/>
          </p:cNvSpPr>
          <p:nvPr>
            <p:ph sz="half" idx="1"/>
          </p:nvPr>
        </p:nvSpPr>
        <p:spPr>
          <a:xfrm>
            <a:off x="1158131" y="2289065"/>
            <a:ext cx="4825158" cy="3416301"/>
          </a:xfrm>
        </p:spPr>
        <p:txBody>
          <a:bodyPr>
            <a:normAutofit fontScale="92500" lnSpcReduction="10000"/>
          </a:bodyPr>
          <a:lstStyle/>
          <a:p>
            <a:r>
              <a:rPr lang="en-US" dirty="0"/>
              <a:t>This project will be the creation of an online Art History 2 course that can be used for Post University’s online program.  Art History is a popular undergraduate course at Post as it provides an interesting topic for a Humanities credit.  The current shell for Art History 2 is outdated, so this is an opportunity to create a better one through the information learning in E-Learning Design for Diverse Environments.  The project will be divided into 8 Units, arranged in historical, chronological order, starting with the Renaissance.</a:t>
            </a:r>
          </a:p>
        </p:txBody>
      </p:sp>
      <p:sp>
        <p:nvSpPr>
          <p:cNvPr id="6" name="Content Placeholder 5">
            <a:extLst>
              <a:ext uri="{FF2B5EF4-FFF2-40B4-BE49-F238E27FC236}">
                <a16:creationId xmlns:a16="http://schemas.microsoft.com/office/drawing/2014/main" id="{A4576E72-C427-5248-9F7A-034D0EAE4649}"/>
              </a:ext>
            </a:extLst>
          </p:cNvPr>
          <p:cNvSpPr>
            <a:spLocks noGrp="1"/>
          </p:cNvSpPr>
          <p:nvPr>
            <p:ph sz="half" idx="2"/>
          </p:nvPr>
        </p:nvSpPr>
        <p:spPr/>
        <p:txBody>
          <a:bodyPr>
            <a:normAutofit fontScale="92500" lnSpcReduction="10000"/>
          </a:bodyPr>
          <a:lstStyle/>
          <a:p>
            <a:r>
              <a:rPr lang="en-US" dirty="0"/>
              <a:t>Color and font choices are based on Post University’s recent branding changes from green and white to orange and purple.  Orange and purple will be used throughout the storyboard.</a:t>
            </a:r>
          </a:p>
          <a:p>
            <a:r>
              <a:rPr lang="en-US" dirty="0"/>
              <a:t>Font will be Century Gothic, 12pt.  It is a clean and simple font, easy to read, and closely matches the Post University logo text.</a:t>
            </a:r>
          </a:p>
        </p:txBody>
      </p:sp>
      <p:sp>
        <p:nvSpPr>
          <p:cNvPr id="8" name="Rectangle 7">
            <a:extLst>
              <a:ext uri="{FF2B5EF4-FFF2-40B4-BE49-F238E27FC236}">
                <a16:creationId xmlns:a16="http://schemas.microsoft.com/office/drawing/2014/main" id="{11041291-758A-B245-B939-BEC24701CF5F}"/>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B74621E-8CC7-5348-9CDA-653D44F209B0}"/>
              </a:ext>
            </a:extLst>
          </p:cNvPr>
          <p:cNvSpPr txBox="1"/>
          <p:nvPr/>
        </p:nvSpPr>
        <p:spPr>
          <a:xfrm>
            <a:off x="1154954" y="1545163"/>
            <a:ext cx="2412579" cy="400110"/>
          </a:xfrm>
          <a:prstGeom prst="rect">
            <a:avLst/>
          </a:prstGeom>
          <a:noFill/>
        </p:spPr>
        <p:txBody>
          <a:bodyPr wrap="square" rtlCol="0">
            <a:spAutoFit/>
          </a:bodyPr>
          <a:lstStyle/>
          <a:p>
            <a:r>
              <a:rPr lang="en-US" sz="2000" dirty="0">
                <a:solidFill>
                  <a:schemeClr val="bg1"/>
                </a:solidFill>
              </a:rPr>
              <a:t>Tracy Collamore</a:t>
            </a:r>
          </a:p>
        </p:txBody>
      </p:sp>
    </p:spTree>
    <p:extLst>
      <p:ext uri="{BB962C8B-B14F-4D97-AF65-F5344CB8AC3E}">
        <p14:creationId xmlns:p14="http://schemas.microsoft.com/office/powerpoint/2010/main" val="1983385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6" name="Rectangle 15">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3"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4"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25">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30"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2" name="Freeform: Shape 31">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4"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1: 13</a:t>
            </a:r>
            <a:r>
              <a:rPr lang="en-US" sz="3100" b="0" i="0" kern="1200" baseline="30000" dirty="0">
                <a:solidFill>
                  <a:srgbClr val="EBEBEB"/>
                </a:solidFill>
                <a:latin typeface="+mj-lt"/>
                <a:ea typeface="+mj-ea"/>
                <a:cs typeface="+mj-cs"/>
              </a:rPr>
              <a:t>th</a:t>
            </a:r>
            <a:r>
              <a:rPr lang="en-US" sz="3100" b="0" i="0" kern="1200" dirty="0">
                <a:solidFill>
                  <a:srgbClr val="EBEBEB"/>
                </a:solidFill>
                <a:latin typeface="+mj-lt"/>
                <a:ea typeface="+mj-ea"/>
                <a:cs typeface="+mj-cs"/>
              </a:rPr>
              <a:t>-15</a:t>
            </a:r>
            <a:r>
              <a:rPr lang="en-US" sz="3100" b="0" i="0" kern="1200" baseline="30000" dirty="0">
                <a:solidFill>
                  <a:srgbClr val="EBEBEB"/>
                </a:solidFill>
                <a:latin typeface="+mj-lt"/>
                <a:ea typeface="+mj-ea"/>
                <a:cs typeface="+mj-cs"/>
              </a:rPr>
              <a:t>th</a:t>
            </a:r>
            <a:r>
              <a:rPr lang="en-US" sz="3100" b="0" i="0" kern="1200" dirty="0">
                <a:solidFill>
                  <a:srgbClr val="EBEBEB"/>
                </a:solidFill>
                <a:latin typeface="+mj-lt"/>
                <a:ea typeface="+mj-ea"/>
                <a:cs typeface="+mj-cs"/>
              </a:rPr>
              <a:t> Century Italy and Northern Europe</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pic>
        <p:nvPicPr>
          <p:cNvPr id="8" name="Content Placeholder 7" descr="A painting of a person&#10;&#10;Description automatically generated">
            <a:extLst>
              <a:ext uri="{FF2B5EF4-FFF2-40B4-BE49-F238E27FC236}">
                <a16:creationId xmlns:a16="http://schemas.microsoft.com/office/drawing/2014/main" id="{C05590F3-FE51-3148-9AB3-6E2086D2EBD1}"/>
              </a:ext>
            </a:extLst>
          </p:cNvPr>
          <p:cNvPicPr>
            <a:picLocks noChangeAspect="1"/>
          </p:cNvPicPr>
          <p:nvPr/>
        </p:nvPicPr>
        <p:blipFill>
          <a:blip r:embed="rId4"/>
          <a:stretch>
            <a:fillRect/>
          </a:stretch>
        </p:blipFill>
        <p:spPr>
          <a:xfrm>
            <a:off x="6714836" y="1162263"/>
            <a:ext cx="4828707" cy="4551055"/>
          </a:xfrm>
          <a:prstGeom prst="rect">
            <a:avLst/>
          </a:prstGeom>
        </p:spPr>
      </p:pic>
      <p:sp>
        <p:nvSpPr>
          <p:cNvPr id="36" name="Rectangle 35">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rgbClr val="FFFFFF"/>
                </a:solidFill>
              </a:rPr>
              <a:t>Absorb Activity:</a:t>
            </a:r>
          </a:p>
          <a:p>
            <a:r>
              <a:rPr lang="en-US" dirty="0"/>
              <a:t>Explore Unit 1’s content in an interactive presentation, including images of major works of art and scholarly analyses of each from the Art History textbook.</a:t>
            </a: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#1</a:t>
            </a:r>
          </a:p>
        </p:txBody>
      </p:sp>
    </p:spTree>
    <p:extLst>
      <p:ext uri="{BB962C8B-B14F-4D97-AF65-F5344CB8AC3E}">
        <p14:creationId xmlns:p14="http://schemas.microsoft.com/office/powerpoint/2010/main" val="260019368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1: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reviewing the interactive content, participate in this discussion:</a:t>
            </a:r>
          </a:p>
          <a:p>
            <a:r>
              <a:rPr lang="en-US" dirty="0">
                <a:solidFill>
                  <a:schemeClr val="tx1"/>
                </a:solidFill>
              </a:rPr>
              <a:t>Artists in the Early stages of the Renaissance are starting to incorporate nature, spatial concerns, and three-dimensionality.  Choose one example of art from the interactive content and formally analyze how the artist is considering these new ideas.</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#1.1</a:t>
            </a:r>
          </a:p>
        </p:txBody>
      </p:sp>
      <p:pic>
        <p:nvPicPr>
          <p:cNvPr id="4" name="Picture 3" descr="A picture containing text, indoor, book, photo&#10;&#10;Description automatically generated">
            <a:extLst>
              <a:ext uri="{FF2B5EF4-FFF2-40B4-BE49-F238E27FC236}">
                <a16:creationId xmlns:a16="http://schemas.microsoft.com/office/drawing/2014/main" id="{FC2CEC40-36D4-1E46-9EB4-4223DE0977D9}"/>
              </a:ext>
            </a:extLst>
          </p:cNvPr>
          <p:cNvPicPr>
            <a:picLocks noChangeAspect="1"/>
          </p:cNvPicPr>
          <p:nvPr/>
        </p:nvPicPr>
        <p:blipFill>
          <a:blip r:embed="rId3"/>
          <a:stretch>
            <a:fillRect/>
          </a:stretch>
        </p:blipFill>
        <p:spPr>
          <a:xfrm>
            <a:off x="6769216" y="727591"/>
            <a:ext cx="3835840" cy="5614520"/>
          </a:xfrm>
          <a:prstGeom prst="rect">
            <a:avLst/>
          </a:prstGeom>
        </p:spPr>
      </p:pic>
    </p:spTree>
    <p:extLst>
      <p:ext uri="{BB962C8B-B14F-4D97-AF65-F5344CB8AC3E}">
        <p14:creationId xmlns:p14="http://schemas.microsoft.com/office/powerpoint/2010/main" val="3275014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1: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reviewing the interactive content, participate in this discussion:</a:t>
            </a:r>
          </a:p>
          <a:p>
            <a:r>
              <a:rPr lang="en-US" dirty="0">
                <a:solidFill>
                  <a:schemeClr val="tx1"/>
                </a:solidFill>
              </a:rPr>
              <a:t>Consider the work of Giotto and how it is unique to the other examples of art from this time period.  Compare one work of Giotto with another from the content and contrast differences through a formal analysis.</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#1.2</a:t>
            </a:r>
          </a:p>
        </p:txBody>
      </p:sp>
      <p:pic>
        <p:nvPicPr>
          <p:cNvPr id="4" name="Picture 3" descr="A picture containing photo, building, table, filled&#10;&#10;Description automatically generated">
            <a:extLst>
              <a:ext uri="{FF2B5EF4-FFF2-40B4-BE49-F238E27FC236}">
                <a16:creationId xmlns:a16="http://schemas.microsoft.com/office/drawing/2014/main" id="{FDE5A51C-861B-F84A-967D-D549ABEF529F}"/>
              </a:ext>
            </a:extLst>
          </p:cNvPr>
          <p:cNvPicPr>
            <a:picLocks noChangeAspect="1"/>
          </p:cNvPicPr>
          <p:nvPr/>
        </p:nvPicPr>
        <p:blipFill>
          <a:blip r:embed="rId3"/>
          <a:stretch>
            <a:fillRect/>
          </a:stretch>
        </p:blipFill>
        <p:spPr>
          <a:xfrm>
            <a:off x="5872913" y="912257"/>
            <a:ext cx="5271337" cy="5387009"/>
          </a:xfrm>
          <a:prstGeom prst="rect">
            <a:avLst/>
          </a:prstGeom>
        </p:spPr>
      </p:pic>
    </p:spTree>
    <p:extLst>
      <p:ext uri="{BB962C8B-B14F-4D97-AF65-F5344CB8AC3E}">
        <p14:creationId xmlns:p14="http://schemas.microsoft.com/office/powerpoint/2010/main" val="3875163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6" name="Rectangle 35">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7" name="Oval 36">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1" name="Oval 40">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2"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43"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44"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46" name="Rectangle 45">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8" name="Rectangle 47">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50"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52"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a:solidFill>
                  <a:srgbClr val="FFFFFF"/>
                </a:solidFill>
              </a:rPr>
              <a:t>Unit 1: Connect Activity</a:t>
            </a:r>
            <a:br>
              <a:rPr lang="en-US">
                <a:solidFill>
                  <a:srgbClr val="FFFFFF"/>
                </a:solidFill>
              </a:rPr>
            </a:br>
            <a:r>
              <a:rPr lang="en-US">
                <a:solidFill>
                  <a:srgbClr val="FFFFFF"/>
                </a:solidFill>
              </a:rPr>
              <a:t> </a:t>
            </a:r>
          </a:p>
        </p:txBody>
      </p:sp>
      <p:pic>
        <p:nvPicPr>
          <p:cNvPr id="7" name="Picture 6" descr="A group of people in front of a building&#10;&#10;Description automatically generated">
            <a:extLst>
              <a:ext uri="{FF2B5EF4-FFF2-40B4-BE49-F238E27FC236}">
                <a16:creationId xmlns:a16="http://schemas.microsoft.com/office/drawing/2014/main" id="{58421838-6100-F948-8DFD-E0267A52DAC1}"/>
              </a:ext>
            </a:extLst>
          </p:cNvPr>
          <p:cNvPicPr>
            <a:picLocks noChangeAspect="1"/>
          </p:cNvPicPr>
          <p:nvPr/>
        </p:nvPicPr>
        <p:blipFill rotWithShape="1">
          <a:blip r:embed="rId6"/>
          <a:srcRect l="19482" r="18874" b="1"/>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54" name="Rectangle 53">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6" name="Oval 55">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8" name="Oval 57">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Go on a Scavenger Hunt virtually in Florence, Italy.  Search for influences in architecture from the 13</a:t>
            </a:r>
            <a:r>
              <a:rPr lang="en-US" baseline="30000" dirty="0">
                <a:solidFill>
                  <a:srgbClr val="FFFFFF"/>
                </a:solidFill>
              </a:rPr>
              <a:t>th</a:t>
            </a:r>
            <a:r>
              <a:rPr lang="en-US" dirty="0">
                <a:solidFill>
                  <a:srgbClr val="FFFFFF"/>
                </a:solidFill>
              </a:rPr>
              <a:t>-14</a:t>
            </a:r>
            <a:r>
              <a:rPr lang="en-US" baseline="30000" dirty="0">
                <a:solidFill>
                  <a:srgbClr val="FFFFFF"/>
                </a:solidFill>
              </a:rPr>
              <a:t>th</a:t>
            </a:r>
            <a:r>
              <a:rPr lang="en-US" dirty="0">
                <a:solidFill>
                  <a:srgbClr val="FFFFFF"/>
                </a:solidFill>
              </a:rPr>
              <a:t> centuries throughout the city.  Explore the 360-degree images as well as the drawings and content: </a:t>
            </a:r>
            <a:r>
              <a:rPr lang="en-US" dirty="0">
                <a:solidFill>
                  <a:srgbClr val="FFFFFF"/>
                </a:solidFill>
                <a:hlinkClick r:id="rId7">
                  <a:extLst>
                    <a:ext uri="{A12FA001-AC4F-418D-AE19-62706E023703}">
                      <ahyp:hlinkClr xmlns:ahyp="http://schemas.microsoft.com/office/drawing/2018/hyperlinkcolor" val="tx"/>
                    </a:ext>
                  </a:extLst>
                </a:hlinkClick>
              </a:rPr>
              <a:t>https://artsandculture.google.com/exhibit/la-veduta-della-catena-florence-and-its-monuments/JAIiVU6eaWEIJQ</a:t>
            </a:r>
            <a:endParaRPr lang="en-US" dirty="0">
              <a:solidFill>
                <a:srgbClr val="FFFFFF"/>
              </a:solidFill>
            </a:endParaRPr>
          </a:p>
          <a:p>
            <a:r>
              <a:rPr lang="en-US" dirty="0">
                <a:solidFill>
                  <a:srgbClr val="FFFFFF"/>
                </a:solidFill>
              </a:rPr>
              <a:t>Connect your search with the Unit content and write a paper revealing your discoveries.</a:t>
            </a:r>
          </a:p>
          <a:p>
            <a:r>
              <a:rPr lang="en-US" dirty="0">
                <a:solidFill>
                  <a:srgbClr val="FFFFFF"/>
                </a:solidFill>
              </a:rPr>
              <a:t>(Feedback will be provided through the Blackboard Grading System)</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#1.3</a:t>
            </a:r>
          </a:p>
        </p:txBody>
      </p:sp>
      <p:pic>
        <p:nvPicPr>
          <p:cNvPr id="4" name="Recorded Sound" descr="Recorded Sound">
            <a:hlinkClick r:id="" action="ppaction://media"/>
            <a:extLst>
              <a:ext uri="{FF2B5EF4-FFF2-40B4-BE49-F238E27FC236}">
                <a16:creationId xmlns:a16="http://schemas.microsoft.com/office/drawing/2014/main" id="{F18140AF-6B2D-B246-82FF-E6235A12C32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34740775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8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865239"/>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2: The Early and High Renaissance in Italy</a:t>
            </a:r>
            <a:br>
              <a:rPr lang="en-US" sz="3100" b="0" i="0" kern="1200" dirty="0">
                <a:solidFill>
                  <a:srgbClr val="EBEBEB"/>
                </a:solidFill>
                <a:latin typeface="+mj-lt"/>
                <a:ea typeface="+mj-ea"/>
                <a:cs typeface="+mj-cs"/>
              </a:rPr>
            </a:br>
            <a:endParaRPr lang="en-US" sz="3100" b="0" i="0" kern="1200" dirty="0">
              <a:solidFill>
                <a:srgbClr val="EBEBEB"/>
              </a:solidFill>
              <a:latin typeface="+mj-lt"/>
              <a:ea typeface="+mj-ea"/>
              <a:cs typeface="+mj-cs"/>
            </a:endParaRPr>
          </a:p>
        </p:txBody>
      </p:sp>
      <p:pic>
        <p:nvPicPr>
          <p:cNvPr id="8" name="Content Placeholder 7" descr="A wooden statue in front of a building&#10;&#10;Description automatically generated">
            <a:extLst>
              <a:ext uri="{FF2B5EF4-FFF2-40B4-BE49-F238E27FC236}">
                <a16:creationId xmlns:a16="http://schemas.microsoft.com/office/drawing/2014/main" id="{1248BFA5-337F-4A4E-84BF-935B8DE171E9}"/>
              </a:ext>
            </a:extLst>
          </p:cNvPr>
          <p:cNvPicPr>
            <a:picLocks noGrp="1" noChangeAspect="1"/>
          </p:cNvPicPr>
          <p:nvPr>
            <p:ph sz="half" idx="2"/>
          </p:nvPr>
        </p:nvPicPr>
        <p:blipFill>
          <a:blip r:embed="rId4"/>
          <a:stretch>
            <a:fillRect/>
          </a:stretch>
        </p:blipFill>
        <p:spPr>
          <a:xfrm>
            <a:off x="6714836" y="1693420"/>
            <a:ext cx="4828707" cy="3488740"/>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25089" y="1887745"/>
            <a:ext cx="5132439" cy="3811742"/>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Read articles written by art historians and discover how professionals analyze various works of art from the Renaissance.</a:t>
            </a:r>
          </a:p>
          <a:p>
            <a:r>
              <a:rPr lang="en-US" dirty="0">
                <a:hlinkClick r:id="rId5"/>
              </a:rPr>
              <a:t>https://www.metmuseum.org/toah/hd/itar/hd_itar.htm</a:t>
            </a:r>
            <a:endParaRPr lang="en-US" dirty="0"/>
          </a:p>
          <a:p>
            <a:r>
              <a:rPr lang="en-US" dirty="0">
                <a:hlinkClick r:id="rId6"/>
              </a:rPr>
              <a:t>https://www.metmuseum.org/toah/hd/anat/hd_anat.htm</a:t>
            </a: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#2</a:t>
            </a:r>
          </a:p>
        </p:txBody>
      </p:sp>
    </p:spTree>
    <p:extLst>
      <p:ext uri="{BB962C8B-B14F-4D97-AF65-F5344CB8AC3E}">
        <p14:creationId xmlns:p14="http://schemas.microsoft.com/office/powerpoint/2010/main" val="107715894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2: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reading the provided articles, complete the following activity:</a:t>
            </a:r>
          </a:p>
          <a:p>
            <a:r>
              <a:rPr lang="en-US" dirty="0">
                <a:solidFill>
                  <a:schemeClr val="tx1"/>
                </a:solidFill>
              </a:rPr>
              <a:t>Using the interactive project provided, play a matching game as many times as you need to earn an A score.  Match artists with their work as well as terms with their definitions.</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#2.1</a:t>
            </a:r>
          </a:p>
        </p:txBody>
      </p:sp>
      <p:pic>
        <p:nvPicPr>
          <p:cNvPr id="4" name="Picture 3" descr="A group of people in front of a building&#10;&#10;Description automatically generated">
            <a:extLst>
              <a:ext uri="{FF2B5EF4-FFF2-40B4-BE49-F238E27FC236}">
                <a16:creationId xmlns:a16="http://schemas.microsoft.com/office/drawing/2014/main" id="{60F6B04E-81DE-C345-BF80-3F33199CA0E7}"/>
              </a:ext>
            </a:extLst>
          </p:cNvPr>
          <p:cNvPicPr>
            <a:picLocks noChangeAspect="1"/>
          </p:cNvPicPr>
          <p:nvPr/>
        </p:nvPicPr>
        <p:blipFill>
          <a:blip r:embed="rId3"/>
          <a:stretch>
            <a:fillRect/>
          </a:stretch>
        </p:blipFill>
        <p:spPr>
          <a:xfrm>
            <a:off x="5982102" y="993913"/>
            <a:ext cx="4943081" cy="4870174"/>
          </a:xfrm>
          <a:prstGeom prst="rect">
            <a:avLst/>
          </a:prstGeom>
        </p:spPr>
      </p:pic>
    </p:spTree>
    <p:extLst>
      <p:ext uri="{BB962C8B-B14F-4D97-AF65-F5344CB8AC3E}">
        <p14:creationId xmlns:p14="http://schemas.microsoft.com/office/powerpoint/2010/main" val="1652649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2: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779535" y="2284458"/>
            <a:ext cx="4241595" cy="3811742"/>
          </a:xfrm>
        </p:spPr>
        <p:txBody>
          <a:bodyPr vert="horz" lIns="91440" tIns="45720" rIns="91440" bIns="45720" rtlCol="0" anchor="ctr">
            <a:normAutofit/>
          </a:bodyPr>
          <a:lstStyle/>
          <a:p>
            <a:r>
              <a:rPr lang="en-US" dirty="0">
                <a:solidFill>
                  <a:schemeClr val="tx1"/>
                </a:solidFill>
              </a:rPr>
              <a:t>After reading the provided articles, complete the following activity:</a:t>
            </a:r>
          </a:p>
          <a:p>
            <a:r>
              <a:rPr lang="en-US" dirty="0">
                <a:solidFill>
                  <a:schemeClr val="tx1"/>
                </a:solidFill>
              </a:rPr>
              <a:t>Develop a Prezi presentation analyzing 4 pieces of art or architecture: two from Unit 1 and two from Unit 2.  Share your presentation in the provided discussion thread and discuss your project and those of your peers.</a:t>
            </a:r>
          </a:p>
          <a:p>
            <a:pPr marL="0" indent="0">
              <a:buNone/>
            </a:pPr>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#2.2</a:t>
            </a:r>
          </a:p>
        </p:txBody>
      </p:sp>
      <p:pic>
        <p:nvPicPr>
          <p:cNvPr id="4" name="Picture 3" descr="A picture containing sitting, table, zebra, woman&#10;&#10;Description automatically generated">
            <a:extLst>
              <a:ext uri="{FF2B5EF4-FFF2-40B4-BE49-F238E27FC236}">
                <a16:creationId xmlns:a16="http://schemas.microsoft.com/office/drawing/2014/main" id="{DF41653F-ED92-2040-AF23-A88D72CF4714}"/>
              </a:ext>
            </a:extLst>
          </p:cNvPr>
          <p:cNvPicPr>
            <a:picLocks noChangeAspect="1"/>
          </p:cNvPicPr>
          <p:nvPr/>
        </p:nvPicPr>
        <p:blipFill>
          <a:blip r:embed="rId3"/>
          <a:stretch>
            <a:fillRect/>
          </a:stretch>
        </p:blipFill>
        <p:spPr>
          <a:xfrm>
            <a:off x="5175576" y="1541677"/>
            <a:ext cx="6391335" cy="4274724"/>
          </a:xfrm>
          <a:prstGeom prst="rect">
            <a:avLst/>
          </a:prstGeom>
        </p:spPr>
      </p:pic>
    </p:spTree>
    <p:extLst>
      <p:ext uri="{BB962C8B-B14F-4D97-AF65-F5344CB8AC3E}">
        <p14:creationId xmlns:p14="http://schemas.microsoft.com/office/powerpoint/2010/main" val="707853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Oval 1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8" name="Rectangle 2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3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4"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a:solidFill>
                  <a:srgbClr val="FFFFFF"/>
                </a:solidFill>
              </a:rPr>
              <a:t>Unit 2: Connect Activity</a:t>
            </a:r>
            <a:br>
              <a:rPr lang="en-US">
                <a:solidFill>
                  <a:srgbClr val="FFFFFF"/>
                </a:solidFill>
              </a:rPr>
            </a:br>
            <a:r>
              <a:rPr lang="en-US">
                <a:solidFill>
                  <a:srgbClr val="FFFFFF"/>
                </a:solidFill>
              </a:rPr>
              <a:t> </a:t>
            </a:r>
          </a:p>
        </p:txBody>
      </p:sp>
      <p:pic>
        <p:nvPicPr>
          <p:cNvPr id="7" name="Picture 6" descr="A statue of a person&#10;&#10;Description automatically generated">
            <a:extLst>
              <a:ext uri="{FF2B5EF4-FFF2-40B4-BE49-F238E27FC236}">
                <a16:creationId xmlns:a16="http://schemas.microsoft.com/office/drawing/2014/main" id="{FA0996DB-2EFD-E748-8445-1251B61DF138}"/>
              </a:ext>
            </a:extLst>
          </p:cNvPr>
          <p:cNvPicPr>
            <a:picLocks noChangeAspect="1"/>
          </p:cNvPicPr>
          <p:nvPr/>
        </p:nvPicPr>
        <p:blipFill rotWithShape="1">
          <a:blip r:embed="rId6"/>
          <a:srcRect l="17024" r="2523" b="-1"/>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36" name="Rectangle 35">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Research the life of Michelangelo and his greatest artistic achievements in both art and architecture.  See how his work influenced many more who followed.</a:t>
            </a:r>
          </a:p>
          <a:p>
            <a:r>
              <a:rPr lang="en-US" dirty="0">
                <a:solidFill>
                  <a:srgbClr val="FFFFFF"/>
                </a:solidFill>
              </a:rPr>
              <a:t>Write about your research and include at least two artists who were influenced by him, and how.</a:t>
            </a:r>
          </a:p>
          <a:p>
            <a:r>
              <a:rPr lang="en-US" dirty="0">
                <a:solidFill>
                  <a:srgbClr val="FFFFFF"/>
                </a:solidFill>
              </a:rPr>
              <a:t>(Feedback will be provided through the Blackboard Grading System)</a:t>
            </a: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#2.3</a:t>
            </a:r>
          </a:p>
        </p:txBody>
      </p:sp>
      <p:pic>
        <p:nvPicPr>
          <p:cNvPr id="3" name="Recorded Sound" descr="Recorded Sound">
            <a:hlinkClick r:id="" action="ppaction://media"/>
            <a:extLst>
              <a:ext uri="{FF2B5EF4-FFF2-40B4-BE49-F238E27FC236}">
                <a16:creationId xmlns:a16="http://schemas.microsoft.com/office/drawing/2014/main" id="{AE374E69-6EDE-3041-B12E-228C4A06512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4842287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0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808564"/>
            <a:ext cx="5132438" cy="1622322"/>
          </a:xfrm>
        </p:spPr>
        <p:txBody>
          <a:bodyPr vert="horz" lIns="91440" tIns="45720" rIns="91440" bIns="45720" rtlCol="0" anchor="ctr">
            <a:normAutofit/>
          </a:bodyPr>
          <a:lstStyle/>
          <a:p>
            <a:pPr>
              <a:lnSpc>
                <a:spcPct val="90000"/>
              </a:lnSpc>
            </a:pPr>
            <a:r>
              <a:rPr lang="en-US" sz="2800" b="0" i="0" kern="1200" dirty="0">
                <a:solidFill>
                  <a:srgbClr val="EBEBEB"/>
                </a:solidFill>
                <a:latin typeface="+mj-lt"/>
                <a:ea typeface="+mj-ea"/>
                <a:cs typeface="+mj-cs"/>
              </a:rPr>
              <a:t>Unit 3: The Late Renaissance and Reformation</a:t>
            </a:r>
            <a:br>
              <a:rPr lang="en-US" sz="2800" b="0" i="0" kern="1200" dirty="0">
                <a:solidFill>
                  <a:srgbClr val="EBEBEB"/>
                </a:solidFill>
                <a:latin typeface="+mj-lt"/>
                <a:ea typeface="+mj-ea"/>
                <a:cs typeface="+mj-cs"/>
              </a:rPr>
            </a:br>
            <a:r>
              <a:rPr lang="en-US" sz="2800" b="0" i="0" kern="1200" dirty="0">
                <a:solidFill>
                  <a:srgbClr val="EBEBEB"/>
                </a:solidFill>
                <a:latin typeface="+mj-lt"/>
                <a:ea typeface="+mj-ea"/>
                <a:cs typeface="+mj-cs"/>
              </a:rPr>
              <a:t> </a:t>
            </a:r>
          </a:p>
        </p:txBody>
      </p:sp>
      <p:pic>
        <p:nvPicPr>
          <p:cNvPr id="8" name="Content Placeholder 7" descr="A group of people posing for the camera&#10;&#10;Description automatically generated">
            <a:extLst>
              <a:ext uri="{FF2B5EF4-FFF2-40B4-BE49-F238E27FC236}">
                <a16:creationId xmlns:a16="http://schemas.microsoft.com/office/drawing/2014/main" id="{986CD973-FA14-264A-9228-C3AABA4039D3}"/>
              </a:ext>
            </a:extLst>
          </p:cNvPr>
          <p:cNvPicPr>
            <a:picLocks noGrp="1" noChangeAspect="1"/>
          </p:cNvPicPr>
          <p:nvPr>
            <p:ph sz="half" idx="2"/>
          </p:nvPr>
        </p:nvPicPr>
        <p:blipFill>
          <a:blip r:embed="rId4"/>
          <a:stretch>
            <a:fillRect/>
          </a:stretch>
        </p:blipFill>
        <p:spPr>
          <a:xfrm>
            <a:off x="6714836" y="1639097"/>
            <a:ext cx="4828707" cy="3597386"/>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61176" y="1771693"/>
            <a:ext cx="5132439" cy="3811742"/>
          </a:xfrm>
        </p:spPr>
        <p:txBody>
          <a:bodyPr vert="horz" lIns="91440" tIns="45720" rIns="91440" bIns="45720" rtlCol="0" anchor="ctr">
            <a:normAutofit/>
          </a:bodyPr>
          <a:lstStyle/>
          <a:p>
            <a:r>
              <a:rPr lang="en-US">
                <a:solidFill>
                  <a:srgbClr val="FFFFFF"/>
                </a:solidFill>
              </a:rPr>
              <a:t>Absorb Activity:</a:t>
            </a:r>
          </a:p>
          <a:p>
            <a:r>
              <a:rPr lang="en-US">
                <a:solidFill>
                  <a:srgbClr val="FFFFFF"/>
                </a:solidFill>
              </a:rPr>
              <a:t>Watch a video summarizing how societal trends affected artwork in each category of the historical periods.</a:t>
            </a:r>
          </a:p>
          <a:p>
            <a:r>
              <a:rPr lang="en-US">
                <a:solidFill>
                  <a:srgbClr val="FFFFFF"/>
                </a:solidFill>
                <a:hlinkClick r:id="rId5"/>
              </a:rPr>
              <a:t>https://www.youtube.com/watch?v=tecocKSclwc&amp;vl=en</a:t>
            </a:r>
            <a:endParaRPr lang="en-US">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#3</a:t>
            </a:r>
          </a:p>
        </p:txBody>
      </p:sp>
    </p:spTree>
    <p:extLst>
      <p:ext uri="{BB962C8B-B14F-4D97-AF65-F5344CB8AC3E}">
        <p14:creationId xmlns:p14="http://schemas.microsoft.com/office/powerpoint/2010/main" val="84568913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a:t>
            </a:r>
            <a:r>
              <a:rPr lang="en-US" sz="3100" dirty="0">
                <a:solidFill>
                  <a:srgbClr val="EBEBEB"/>
                </a:solidFill>
              </a:rPr>
              <a:t>3</a:t>
            </a:r>
            <a:r>
              <a:rPr lang="en-US" sz="3100" b="0" i="0" kern="1200" dirty="0">
                <a:solidFill>
                  <a:srgbClr val="EBEBEB"/>
                </a:solidFill>
                <a:latin typeface="+mj-lt"/>
                <a:ea typeface="+mj-ea"/>
                <a:cs typeface="+mj-cs"/>
              </a:rPr>
              <a:t>: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25089" y="2104324"/>
            <a:ext cx="3618784" cy="3811742"/>
          </a:xfrm>
        </p:spPr>
        <p:txBody>
          <a:bodyPr vert="horz" lIns="91440" tIns="45720" rIns="91440" bIns="45720" rtlCol="0" anchor="ctr">
            <a:normAutofit/>
          </a:bodyPr>
          <a:lstStyle/>
          <a:p>
            <a:r>
              <a:rPr lang="en-US" dirty="0">
                <a:solidFill>
                  <a:schemeClr val="tx1"/>
                </a:solidFill>
              </a:rPr>
              <a:t>After watching the video, complete the following activity:</a:t>
            </a:r>
          </a:p>
          <a:p>
            <a:r>
              <a:rPr lang="en-US" dirty="0">
                <a:solidFill>
                  <a:schemeClr val="tx1"/>
                </a:solidFill>
              </a:rPr>
              <a:t>Virtually discover the Sistine Chapel in Rome through Google Arts and Culture.  Explore the site thoroughly, then discuss your experiences in a discussion board.</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#3.1</a:t>
            </a:r>
          </a:p>
        </p:txBody>
      </p:sp>
      <p:pic>
        <p:nvPicPr>
          <p:cNvPr id="4" name="Picture 3" descr="A store inside of a building&#10;&#10;Description automatically generated">
            <a:extLst>
              <a:ext uri="{FF2B5EF4-FFF2-40B4-BE49-F238E27FC236}">
                <a16:creationId xmlns:a16="http://schemas.microsoft.com/office/drawing/2014/main" id="{6CFAC2B9-AC60-F140-9D6D-8B055077C76C}"/>
              </a:ext>
            </a:extLst>
          </p:cNvPr>
          <p:cNvPicPr>
            <a:picLocks noChangeAspect="1"/>
          </p:cNvPicPr>
          <p:nvPr/>
        </p:nvPicPr>
        <p:blipFill>
          <a:blip r:embed="rId3"/>
          <a:stretch>
            <a:fillRect/>
          </a:stretch>
        </p:blipFill>
        <p:spPr>
          <a:xfrm>
            <a:off x="4870174" y="1572944"/>
            <a:ext cx="7022981" cy="4663315"/>
          </a:xfrm>
          <a:prstGeom prst="rect">
            <a:avLst/>
          </a:prstGeom>
        </p:spPr>
      </p:pic>
    </p:spTree>
    <p:extLst>
      <p:ext uri="{BB962C8B-B14F-4D97-AF65-F5344CB8AC3E}">
        <p14:creationId xmlns:p14="http://schemas.microsoft.com/office/powerpoint/2010/main" val="3050259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a:t>
            </a:r>
            <a:r>
              <a:rPr lang="en-US" sz="3100" dirty="0">
                <a:solidFill>
                  <a:srgbClr val="EBEBEB"/>
                </a:solidFill>
              </a:rPr>
              <a:t>3</a:t>
            </a:r>
            <a:r>
              <a:rPr lang="en-US" sz="3100" b="0" i="0" kern="1200" dirty="0">
                <a:solidFill>
                  <a:srgbClr val="EBEBEB"/>
                </a:solidFill>
                <a:latin typeface="+mj-lt"/>
                <a:ea typeface="+mj-ea"/>
                <a:cs typeface="+mj-cs"/>
              </a:rPr>
              <a:t>: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779929" y="2104324"/>
            <a:ext cx="5132439" cy="3811742"/>
          </a:xfrm>
        </p:spPr>
        <p:txBody>
          <a:bodyPr vert="horz" lIns="91440" tIns="45720" rIns="91440" bIns="45720" rtlCol="0" anchor="ctr">
            <a:normAutofit/>
          </a:bodyPr>
          <a:lstStyle/>
          <a:p>
            <a:r>
              <a:rPr lang="en-US" dirty="0">
                <a:solidFill>
                  <a:schemeClr val="tx1"/>
                </a:solidFill>
              </a:rPr>
              <a:t>After watching the video, complete the following activity:</a:t>
            </a:r>
          </a:p>
          <a:p>
            <a:r>
              <a:rPr lang="en-US" dirty="0">
                <a:solidFill>
                  <a:schemeClr val="tx1"/>
                </a:solidFill>
              </a:rPr>
              <a:t>Write a reflective paper on the progression of art and architecture during the Reformation, focusing on analyzing the movements and artists in your own words.  Share your drafts to a class website and review others’ work by adding feedback. Revise your draft with feedback given to you.</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#3.2</a:t>
            </a:r>
          </a:p>
        </p:txBody>
      </p:sp>
      <p:pic>
        <p:nvPicPr>
          <p:cNvPr id="4" name="Picture 3" descr="A person posing for a picture&#10;&#10;Description automatically generated">
            <a:extLst>
              <a:ext uri="{FF2B5EF4-FFF2-40B4-BE49-F238E27FC236}">
                <a16:creationId xmlns:a16="http://schemas.microsoft.com/office/drawing/2014/main" id="{BEE8B8A4-24BB-744B-A364-3F737C5FD01F}"/>
              </a:ext>
            </a:extLst>
          </p:cNvPr>
          <p:cNvPicPr>
            <a:picLocks noChangeAspect="1"/>
          </p:cNvPicPr>
          <p:nvPr/>
        </p:nvPicPr>
        <p:blipFill>
          <a:blip r:embed="rId3"/>
          <a:stretch>
            <a:fillRect/>
          </a:stretch>
        </p:blipFill>
        <p:spPr>
          <a:xfrm>
            <a:off x="6899955" y="770119"/>
            <a:ext cx="4011943" cy="5916066"/>
          </a:xfrm>
          <a:prstGeom prst="rect">
            <a:avLst/>
          </a:prstGeom>
        </p:spPr>
      </p:pic>
    </p:spTree>
    <p:extLst>
      <p:ext uri="{BB962C8B-B14F-4D97-AF65-F5344CB8AC3E}">
        <p14:creationId xmlns:p14="http://schemas.microsoft.com/office/powerpoint/2010/main" val="1965780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Oval 1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8" name="Rectangle 2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3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4"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dirty="0">
                <a:solidFill>
                  <a:srgbClr val="FFFFFF"/>
                </a:solidFill>
              </a:rPr>
              <a:t>Unit 3: Connect Activity</a:t>
            </a:r>
            <a:br>
              <a:rPr lang="en-US" dirty="0">
                <a:solidFill>
                  <a:srgbClr val="FFFFFF"/>
                </a:solidFill>
              </a:rPr>
            </a:br>
            <a:r>
              <a:rPr lang="en-US" dirty="0">
                <a:solidFill>
                  <a:srgbClr val="FFFFFF"/>
                </a:solidFill>
              </a:rPr>
              <a:t> </a:t>
            </a:r>
          </a:p>
        </p:txBody>
      </p:sp>
      <p:pic>
        <p:nvPicPr>
          <p:cNvPr id="4" name="Picture 3" descr="A picture containing table, photo, sitting, vase&#10;&#10;Description automatically generated">
            <a:extLst>
              <a:ext uri="{FF2B5EF4-FFF2-40B4-BE49-F238E27FC236}">
                <a16:creationId xmlns:a16="http://schemas.microsoft.com/office/drawing/2014/main" id="{7D76A208-DA80-F342-92E9-4D077E627930}"/>
              </a:ext>
            </a:extLst>
          </p:cNvPr>
          <p:cNvPicPr>
            <a:picLocks noChangeAspect="1"/>
          </p:cNvPicPr>
          <p:nvPr/>
        </p:nvPicPr>
        <p:blipFill rotWithShape="1">
          <a:blip r:embed="rId6"/>
          <a:srcRect t="5194" r="-2" b="7171"/>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36" name="Rectangle 35">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After reviewing the Unit’s content, engage in a virtual group critique with your peers and instructor through Zoom.</a:t>
            </a:r>
          </a:p>
          <a:p>
            <a:r>
              <a:rPr lang="en-US" dirty="0">
                <a:solidFill>
                  <a:srgbClr val="FFFFFF"/>
                </a:solidFill>
              </a:rPr>
              <a:t>To prepare, choose one artist from Unit 3, search for more information, and present your findings in the virtual meeting.  Peers will provide critiques on your work and you will critique your peers.</a:t>
            </a:r>
          </a:p>
          <a:p>
            <a:r>
              <a:rPr lang="en-US" dirty="0">
                <a:solidFill>
                  <a:srgbClr val="FFFFFF"/>
                </a:solidFill>
              </a:rPr>
              <a:t>(Feedback will be provided throughout the Zoom meeting)</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#3.3</a:t>
            </a:r>
          </a:p>
        </p:txBody>
      </p:sp>
      <p:pic>
        <p:nvPicPr>
          <p:cNvPr id="3" name="Recorded Sound" descr="Recorded Sound">
            <a:hlinkClick r:id="" action="ppaction://media"/>
            <a:extLst>
              <a:ext uri="{FF2B5EF4-FFF2-40B4-BE49-F238E27FC236}">
                <a16:creationId xmlns:a16="http://schemas.microsoft.com/office/drawing/2014/main" id="{373FCB7C-CF2B-2441-8F26-7A568A4F85E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84675860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9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815583"/>
            <a:ext cx="5132438" cy="1622322"/>
          </a:xfrm>
        </p:spPr>
        <p:txBody>
          <a:bodyPr vert="horz" lIns="91440" tIns="45720" rIns="91440" bIns="45720" rtlCol="0" anchor="ctr">
            <a:normAutofit/>
          </a:bodyPr>
          <a:lstStyle/>
          <a:p>
            <a:pPr>
              <a:lnSpc>
                <a:spcPct val="90000"/>
              </a:lnSpc>
            </a:pPr>
            <a:r>
              <a:rPr lang="en-US" sz="2800" b="0" i="0" kern="1200" dirty="0">
                <a:solidFill>
                  <a:srgbClr val="EBEBEB"/>
                </a:solidFill>
                <a:latin typeface="+mj-lt"/>
                <a:ea typeface="+mj-ea"/>
                <a:cs typeface="+mj-cs"/>
              </a:rPr>
              <a:t>Unit 4: The Baroque in Western Europe</a:t>
            </a:r>
            <a:br>
              <a:rPr lang="en-US" b="0" i="0" kern="1200" dirty="0">
                <a:solidFill>
                  <a:srgbClr val="EBEBEB"/>
                </a:solidFill>
                <a:latin typeface="+mj-lt"/>
                <a:ea typeface="+mj-ea"/>
                <a:cs typeface="+mj-cs"/>
              </a:rPr>
            </a:br>
            <a:endParaRPr lang="en-US" b="0" i="0" kern="1200" dirty="0">
              <a:solidFill>
                <a:srgbClr val="EBEBEB"/>
              </a:solidFill>
              <a:latin typeface="+mj-lt"/>
              <a:ea typeface="+mj-ea"/>
              <a:cs typeface="+mj-cs"/>
            </a:endParaRPr>
          </a:p>
        </p:txBody>
      </p:sp>
      <p:pic>
        <p:nvPicPr>
          <p:cNvPr id="8" name="Content Placeholder 7" descr="A picture containing person, sitting, man, group&#10;&#10;Description automatically generated">
            <a:extLst>
              <a:ext uri="{FF2B5EF4-FFF2-40B4-BE49-F238E27FC236}">
                <a16:creationId xmlns:a16="http://schemas.microsoft.com/office/drawing/2014/main" id="{E138F830-2933-9040-A579-569FF0EEA955}"/>
              </a:ext>
            </a:extLst>
          </p:cNvPr>
          <p:cNvPicPr>
            <a:picLocks noGrp="1" noChangeAspect="1"/>
          </p:cNvPicPr>
          <p:nvPr>
            <p:ph sz="half" idx="2"/>
          </p:nvPr>
        </p:nvPicPr>
        <p:blipFill>
          <a:blip r:embed="rId4"/>
          <a:stretch>
            <a:fillRect/>
          </a:stretch>
        </p:blipFill>
        <p:spPr>
          <a:xfrm>
            <a:off x="7020713" y="645106"/>
            <a:ext cx="4216952" cy="5585369"/>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39098" y="1866405"/>
            <a:ext cx="5132439" cy="3811742"/>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Discover the societal changes that continue to affect the Baroque movement throughout Western Europe through an interactive presentation.</a:t>
            </a: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#4 </a:t>
            </a:r>
          </a:p>
        </p:txBody>
      </p:sp>
    </p:spTree>
    <p:extLst>
      <p:ext uri="{BB962C8B-B14F-4D97-AF65-F5344CB8AC3E}">
        <p14:creationId xmlns:p14="http://schemas.microsoft.com/office/powerpoint/2010/main" val="2301990517"/>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4: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reviewing the interactive content, complete the following activity:</a:t>
            </a:r>
          </a:p>
          <a:p>
            <a:r>
              <a:rPr lang="en-US" dirty="0">
                <a:solidFill>
                  <a:schemeClr val="tx1"/>
                </a:solidFill>
              </a:rPr>
              <a:t>Using the interactive project from Quizlet provided, play the Asteroids simulation matching artists to their work.  Play as many times as you need to earn an A score.  Discuss your experience in a discussion board.</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#4.1</a:t>
            </a:r>
          </a:p>
        </p:txBody>
      </p:sp>
      <p:pic>
        <p:nvPicPr>
          <p:cNvPr id="4" name="Picture 3" descr="A person wearing a hat&#10;&#10;Description automatically generated">
            <a:extLst>
              <a:ext uri="{FF2B5EF4-FFF2-40B4-BE49-F238E27FC236}">
                <a16:creationId xmlns:a16="http://schemas.microsoft.com/office/drawing/2014/main" id="{FCADDFE0-1409-DC44-B722-94BA4FB4CD79}"/>
              </a:ext>
            </a:extLst>
          </p:cNvPr>
          <p:cNvPicPr>
            <a:picLocks noChangeAspect="1"/>
          </p:cNvPicPr>
          <p:nvPr/>
        </p:nvPicPr>
        <p:blipFill>
          <a:blip r:embed="rId3"/>
          <a:stretch>
            <a:fillRect/>
          </a:stretch>
        </p:blipFill>
        <p:spPr>
          <a:xfrm>
            <a:off x="6571950" y="600075"/>
            <a:ext cx="4207969" cy="5916066"/>
          </a:xfrm>
          <a:prstGeom prst="rect">
            <a:avLst/>
          </a:prstGeom>
        </p:spPr>
      </p:pic>
    </p:spTree>
    <p:extLst>
      <p:ext uri="{BB962C8B-B14F-4D97-AF65-F5344CB8AC3E}">
        <p14:creationId xmlns:p14="http://schemas.microsoft.com/office/powerpoint/2010/main" val="4280682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4: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reviewing the interactive content, complete the following activity:</a:t>
            </a:r>
          </a:p>
          <a:p>
            <a:r>
              <a:rPr lang="en-US" dirty="0">
                <a:solidFill>
                  <a:schemeClr val="tx1"/>
                </a:solidFill>
              </a:rPr>
              <a:t>Develop a Prezi presentation analyzing 4 pieces of art or architecture: two from Unit 3 and two from Unit 4.  Share your presentation in the provided discussion thread and discuss your project and those of your peers.</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#4.2</a:t>
            </a:r>
          </a:p>
        </p:txBody>
      </p:sp>
      <p:pic>
        <p:nvPicPr>
          <p:cNvPr id="4" name="Picture 3" descr="A picture containing person, man, standing, sitting&#10;&#10;Description automatically generated">
            <a:extLst>
              <a:ext uri="{FF2B5EF4-FFF2-40B4-BE49-F238E27FC236}">
                <a16:creationId xmlns:a16="http://schemas.microsoft.com/office/drawing/2014/main" id="{311BF635-44E4-2B4F-A2F4-110FDF69BE9E}"/>
              </a:ext>
            </a:extLst>
          </p:cNvPr>
          <p:cNvPicPr>
            <a:picLocks noChangeAspect="1"/>
          </p:cNvPicPr>
          <p:nvPr/>
        </p:nvPicPr>
        <p:blipFill>
          <a:blip r:embed="rId3"/>
          <a:stretch>
            <a:fillRect/>
          </a:stretch>
        </p:blipFill>
        <p:spPr>
          <a:xfrm>
            <a:off x="6921778" y="600076"/>
            <a:ext cx="3916866" cy="5840482"/>
          </a:xfrm>
          <a:prstGeom prst="rect">
            <a:avLst/>
          </a:prstGeom>
        </p:spPr>
      </p:pic>
    </p:spTree>
    <p:extLst>
      <p:ext uri="{BB962C8B-B14F-4D97-AF65-F5344CB8AC3E}">
        <p14:creationId xmlns:p14="http://schemas.microsoft.com/office/powerpoint/2010/main" val="436823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Oval 1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8" name="Rectangle 2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3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4"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a:solidFill>
                  <a:srgbClr val="FFFFFF"/>
                </a:solidFill>
              </a:rPr>
              <a:t>Unit 4: Connect Activity</a:t>
            </a:r>
            <a:br>
              <a:rPr lang="en-US">
                <a:solidFill>
                  <a:srgbClr val="FFFFFF"/>
                </a:solidFill>
              </a:rPr>
            </a:br>
            <a:r>
              <a:rPr lang="en-US">
                <a:solidFill>
                  <a:srgbClr val="FFFFFF"/>
                </a:solidFill>
              </a:rPr>
              <a:t> </a:t>
            </a:r>
          </a:p>
        </p:txBody>
      </p:sp>
      <p:pic>
        <p:nvPicPr>
          <p:cNvPr id="4" name="Picture 3" descr="A group of people in a dark room&#10;&#10;Description automatically generated">
            <a:extLst>
              <a:ext uri="{FF2B5EF4-FFF2-40B4-BE49-F238E27FC236}">
                <a16:creationId xmlns:a16="http://schemas.microsoft.com/office/drawing/2014/main" id="{11577523-C8F0-BF44-ACDF-425E0DAF9BAC}"/>
              </a:ext>
            </a:extLst>
          </p:cNvPr>
          <p:cNvPicPr>
            <a:picLocks noChangeAspect="1"/>
          </p:cNvPicPr>
          <p:nvPr/>
        </p:nvPicPr>
        <p:blipFill rotWithShape="1">
          <a:blip r:embed="rId6"/>
          <a:srcRect l="5624" r="10372" b="2"/>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36" name="Rectangle 35">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Using the following weblink, (</a:t>
            </a:r>
            <a:r>
              <a:rPr lang="en-US" dirty="0">
                <a:solidFill>
                  <a:srgbClr val="00B0F0"/>
                </a:solidFill>
                <a:hlinkClick r:id="rId7">
                  <a:extLst>
                    <a:ext uri="{A12FA001-AC4F-418D-AE19-62706E023703}">
                      <ahyp:hlinkClr xmlns:ahyp="http://schemas.microsoft.com/office/drawing/2018/hyperlinkcolor" val="tx"/>
                    </a:ext>
                  </a:extLst>
                </a:hlinkClick>
              </a:rPr>
              <a:t>https://artsandculture.google.com/story/the-night-watch/dALSivMco4xIJA</a:t>
            </a:r>
            <a:r>
              <a:rPr lang="en-US" dirty="0">
                <a:solidFill>
                  <a:srgbClr val="FFFFFF"/>
                </a:solidFill>
              </a:rPr>
              <a:t>) go on a visual scavenger hunt in Rembrandt’s paintings.  </a:t>
            </a:r>
          </a:p>
          <a:p>
            <a:r>
              <a:rPr lang="en-US" dirty="0">
                <a:solidFill>
                  <a:srgbClr val="FFFFFF"/>
                </a:solidFill>
              </a:rPr>
              <a:t>Discover the intricate details and painting process not otherwise seen in a photograph.  Share your discoveries in a reflective paper.</a:t>
            </a:r>
          </a:p>
          <a:p>
            <a:r>
              <a:rPr lang="en-US" dirty="0">
                <a:solidFill>
                  <a:srgbClr val="FFFFFF"/>
                </a:solidFill>
              </a:rPr>
              <a:t>(Feedback will be provided through the Blackboard Grading System)</a:t>
            </a: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#4.3</a:t>
            </a:r>
          </a:p>
        </p:txBody>
      </p:sp>
      <p:pic>
        <p:nvPicPr>
          <p:cNvPr id="3" name="Recorded Sound" descr="Recorded Sound">
            <a:hlinkClick r:id="" action="ppaction://media"/>
            <a:extLst>
              <a:ext uri="{FF2B5EF4-FFF2-40B4-BE49-F238E27FC236}">
                <a16:creationId xmlns:a16="http://schemas.microsoft.com/office/drawing/2014/main" id="{4CD68BF4-D51A-434C-AEB1-1FEB7F0F217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2186241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883162"/>
            <a:ext cx="5132438" cy="1622322"/>
          </a:xfrm>
        </p:spPr>
        <p:txBody>
          <a:bodyPr vert="horz" lIns="91440" tIns="45720" rIns="91440" bIns="45720" rtlCol="0" anchor="ctr">
            <a:normAutofit/>
          </a:bodyPr>
          <a:lstStyle/>
          <a:p>
            <a:pPr>
              <a:lnSpc>
                <a:spcPct val="90000"/>
              </a:lnSpc>
            </a:pPr>
            <a:r>
              <a:rPr lang="en-US" sz="2500" b="0" i="0" kern="1200" dirty="0">
                <a:solidFill>
                  <a:srgbClr val="EBEBEB"/>
                </a:solidFill>
                <a:latin typeface="+mj-lt"/>
                <a:ea typeface="+mj-ea"/>
                <a:cs typeface="+mj-cs"/>
              </a:rPr>
              <a:t>Unit 5: The Age of Enlightenment and Romanticism</a:t>
            </a:r>
            <a:br>
              <a:rPr lang="en-US" sz="2500" b="0" i="0" kern="1200" dirty="0">
                <a:solidFill>
                  <a:srgbClr val="EBEBEB"/>
                </a:solidFill>
                <a:latin typeface="+mj-lt"/>
                <a:ea typeface="+mj-ea"/>
                <a:cs typeface="+mj-cs"/>
              </a:rPr>
            </a:br>
            <a:r>
              <a:rPr lang="en-US" sz="2500" b="0" i="0" kern="1200" dirty="0">
                <a:solidFill>
                  <a:srgbClr val="EBEBEB"/>
                </a:solidFill>
                <a:latin typeface="+mj-lt"/>
                <a:ea typeface="+mj-ea"/>
                <a:cs typeface="+mj-cs"/>
              </a:rPr>
              <a:t> </a:t>
            </a:r>
          </a:p>
        </p:txBody>
      </p:sp>
      <p:pic>
        <p:nvPicPr>
          <p:cNvPr id="8" name="Content Placeholder 7" descr="A group of people standing in front of a building&#10;&#10;Description automatically generated">
            <a:extLst>
              <a:ext uri="{FF2B5EF4-FFF2-40B4-BE49-F238E27FC236}">
                <a16:creationId xmlns:a16="http://schemas.microsoft.com/office/drawing/2014/main" id="{C28A1741-9BD9-7244-A11D-504C6A0C0529}"/>
              </a:ext>
            </a:extLst>
          </p:cNvPr>
          <p:cNvPicPr>
            <a:picLocks noGrp="1" noChangeAspect="1"/>
          </p:cNvPicPr>
          <p:nvPr>
            <p:ph sz="half" idx="2"/>
          </p:nvPr>
        </p:nvPicPr>
        <p:blipFill>
          <a:blip r:embed="rId4"/>
          <a:stretch>
            <a:fillRect/>
          </a:stretch>
        </p:blipFill>
        <p:spPr>
          <a:xfrm>
            <a:off x="6714836" y="1850353"/>
            <a:ext cx="4828707" cy="3174874"/>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48457" y="1758702"/>
            <a:ext cx="5132439" cy="3811742"/>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Read the chapters from your textbook describing the changes in art during the Age of Enlightenment and Romanticism.</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#5</a:t>
            </a:r>
          </a:p>
        </p:txBody>
      </p:sp>
    </p:spTree>
    <p:extLst>
      <p:ext uri="{BB962C8B-B14F-4D97-AF65-F5344CB8AC3E}">
        <p14:creationId xmlns:p14="http://schemas.microsoft.com/office/powerpoint/2010/main" val="2523950355"/>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5: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769082" y="2387874"/>
            <a:ext cx="4089728" cy="3811742"/>
          </a:xfrm>
        </p:spPr>
        <p:txBody>
          <a:bodyPr vert="horz" lIns="91440" tIns="45720" rIns="91440" bIns="45720" rtlCol="0" anchor="ctr">
            <a:normAutofit/>
          </a:bodyPr>
          <a:lstStyle/>
          <a:p>
            <a:r>
              <a:rPr lang="en-US" dirty="0">
                <a:solidFill>
                  <a:schemeClr val="tx1"/>
                </a:solidFill>
              </a:rPr>
              <a:t>After reviewing the readings, participate in this discussion:</a:t>
            </a:r>
          </a:p>
          <a:p>
            <a:r>
              <a:rPr lang="en-US" dirty="0">
                <a:solidFill>
                  <a:schemeClr val="tx1"/>
                </a:solidFill>
              </a:rPr>
              <a:t>The Age of Enlightenment sees a large shift in artistic creations and purpose.  Consider Neo-Classicism and compare/contrast with each other.  Reply to your peers with your thoughts.</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#5.1</a:t>
            </a:r>
          </a:p>
        </p:txBody>
      </p:sp>
      <p:pic>
        <p:nvPicPr>
          <p:cNvPr id="4" name="Picture 3" descr="A person standing on a rock&#10;&#10;Description automatically generated">
            <a:extLst>
              <a:ext uri="{FF2B5EF4-FFF2-40B4-BE49-F238E27FC236}">
                <a16:creationId xmlns:a16="http://schemas.microsoft.com/office/drawing/2014/main" id="{E202587F-CE98-6E4C-AF67-018DFD995D7E}"/>
              </a:ext>
            </a:extLst>
          </p:cNvPr>
          <p:cNvPicPr>
            <a:picLocks noChangeAspect="1"/>
          </p:cNvPicPr>
          <p:nvPr/>
        </p:nvPicPr>
        <p:blipFill>
          <a:blip r:embed="rId3"/>
          <a:stretch>
            <a:fillRect/>
          </a:stretch>
        </p:blipFill>
        <p:spPr>
          <a:xfrm>
            <a:off x="5002802" y="996683"/>
            <a:ext cx="6564109" cy="5227983"/>
          </a:xfrm>
          <a:prstGeom prst="rect">
            <a:avLst/>
          </a:prstGeom>
        </p:spPr>
      </p:pic>
    </p:spTree>
    <p:extLst>
      <p:ext uri="{BB962C8B-B14F-4D97-AF65-F5344CB8AC3E}">
        <p14:creationId xmlns:p14="http://schemas.microsoft.com/office/powerpoint/2010/main" val="2016257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5: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reading the textbook, complete the following activity:</a:t>
            </a:r>
          </a:p>
          <a:p>
            <a:r>
              <a:rPr lang="en-US" dirty="0">
                <a:solidFill>
                  <a:schemeClr val="tx1"/>
                </a:solidFill>
              </a:rPr>
              <a:t>Write a reflective paper on the progression of art from the Renaissance to the Age of Enlightenment, focusing on analyzing the movements and artists in your own words.  Share your draft on the class website for feedback.</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#5.2</a:t>
            </a:r>
          </a:p>
        </p:txBody>
      </p:sp>
      <p:pic>
        <p:nvPicPr>
          <p:cNvPr id="4" name="Picture 3" descr="A person standing in front of a mountain&#10;&#10;Description automatically generated">
            <a:extLst>
              <a:ext uri="{FF2B5EF4-FFF2-40B4-BE49-F238E27FC236}">
                <a16:creationId xmlns:a16="http://schemas.microsoft.com/office/drawing/2014/main" id="{400FE62F-028B-8E48-945B-6554A0E4DB39}"/>
              </a:ext>
            </a:extLst>
          </p:cNvPr>
          <p:cNvPicPr>
            <a:picLocks noChangeAspect="1"/>
          </p:cNvPicPr>
          <p:nvPr/>
        </p:nvPicPr>
        <p:blipFill>
          <a:blip r:embed="rId3"/>
          <a:stretch>
            <a:fillRect/>
          </a:stretch>
        </p:blipFill>
        <p:spPr>
          <a:xfrm>
            <a:off x="6398387" y="941934"/>
            <a:ext cx="4242107" cy="5391011"/>
          </a:xfrm>
          <a:prstGeom prst="rect">
            <a:avLst/>
          </a:prstGeom>
        </p:spPr>
      </p:pic>
    </p:spTree>
    <p:extLst>
      <p:ext uri="{BB962C8B-B14F-4D97-AF65-F5344CB8AC3E}">
        <p14:creationId xmlns:p14="http://schemas.microsoft.com/office/powerpoint/2010/main" val="212258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Oval 1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8" name="Rectangle 2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3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4"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a:solidFill>
                  <a:srgbClr val="FFFFFF"/>
                </a:solidFill>
              </a:rPr>
              <a:t>Unit 5: Connect Activity</a:t>
            </a:r>
            <a:br>
              <a:rPr lang="en-US">
                <a:solidFill>
                  <a:srgbClr val="FFFFFF"/>
                </a:solidFill>
              </a:rPr>
            </a:br>
            <a:r>
              <a:rPr lang="en-US">
                <a:solidFill>
                  <a:srgbClr val="FFFFFF"/>
                </a:solidFill>
              </a:rPr>
              <a:t> </a:t>
            </a:r>
          </a:p>
        </p:txBody>
      </p:sp>
      <p:pic>
        <p:nvPicPr>
          <p:cNvPr id="4" name="Picture 3" descr="A picture containing standing&#10;&#10;Description automatically generated">
            <a:extLst>
              <a:ext uri="{FF2B5EF4-FFF2-40B4-BE49-F238E27FC236}">
                <a16:creationId xmlns:a16="http://schemas.microsoft.com/office/drawing/2014/main" id="{C946CDFB-94B5-F840-BD7B-8CFEFCE9F589}"/>
              </a:ext>
            </a:extLst>
          </p:cNvPr>
          <p:cNvPicPr>
            <a:picLocks noChangeAspect="1"/>
          </p:cNvPicPr>
          <p:nvPr/>
        </p:nvPicPr>
        <p:blipFill rotWithShape="1">
          <a:blip r:embed="rId6"/>
          <a:srcRect l="17067" r="19824" b="-2"/>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36" name="Rectangle 35">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Research the movement of Romanticism in art and music.  Discover the similarities and differences of artists from all media using the influences of the principles of Romanticism.  Share your discoveries in a paper.</a:t>
            </a:r>
          </a:p>
          <a:p>
            <a:r>
              <a:rPr lang="en-US" dirty="0">
                <a:solidFill>
                  <a:srgbClr val="FFFFFF"/>
                </a:solidFill>
              </a:rPr>
              <a:t>(Feedback will be provided through the Blackboard Grading System)</a:t>
            </a: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#5.3</a:t>
            </a:r>
          </a:p>
        </p:txBody>
      </p:sp>
      <p:pic>
        <p:nvPicPr>
          <p:cNvPr id="3" name="Recorded Sound" descr="Recorded Sound">
            <a:hlinkClick r:id="" action="ppaction://media"/>
            <a:extLst>
              <a:ext uri="{FF2B5EF4-FFF2-40B4-BE49-F238E27FC236}">
                <a16:creationId xmlns:a16="http://schemas.microsoft.com/office/drawing/2014/main" id="{80C9E3B9-A119-F94E-8B81-B5F06CCEDB6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20511702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5132438" cy="1622322"/>
          </a:xfrm>
        </p:spPr>
        <p:txBody>
          <a:bodyPr vert="horz" lIns="91440" tIns="45720" rIns="91440" bIns="45720" rtlCol="0" anchor="ctr">
            <a:normAutofit/>
          </a:bodyPr>
          <a:lstStyle/>
          <a:p>
            <a:pPr>
              <a:lnSpc>
                <a:spcPct val="90000"/>
              </a:lnSpc>
            </a:pPr>
            <a:r>
              <a:rPr lang="en-US" sz="2500" b="0" i="0" kern="1200">
                <a:solidFill>
                  <a:srgbClr val="EBEBEB"/>
                </a:solidFill>
                <a:latin typeface="+mj-lt"/>
                <a:ea typeface="+mj-ea"/>
                <a:cs typeface="+mj-cs"/>
              </a:rPr>
              <a:t>Unit 6: Realism, Impressionism, and Post-Impressionism</a:t>
            </a:r>
            <a:br>
              <a:rPr lang="en-US" sz="2500" b="0" i="0" kern="1200">
                <a:solidFill>
                  <a:srgbClr val="EBEBEB"/>
                </a:solidFill>
                <a:latin typeface="+mj-lt"/>
                <a:ea typeface="+mj-ea"/>
                <a:cs typeface="+mj-cs"/>
              </a:rPr>
            </a:br>
            <a:r>
              <a:rPr lang="en-US" sz="2500" b="0" i="0" kern="1200">
                <a:solidFill>
                  <a:srgbClr val="EBEBEB"/>
                </a:solidFill>
                <a:latin typeface="+mj-lt"/>
                <a:ea typeface="+mj-ea"/>
                <a:cs typeface="+mj-cs"/>
              </a:rPr>
              <a:t> </a:t>
            </a:r>
          </a:p>
        </p:txBody>
      </p:sp>
      <p:pic>
        <p:nvPicPr>
          <p:cNvPr id="8" name="Content Placeholder 7" descr="A large body of water&#10;&#10;Description automatically generated">
            <a:extLst>
              <a:ext uri="{FF2B5EF4-FFF2-40B4-BE49-F238E27FC236}">
                <a16:creationId xmlns:a16="http://schemas.microsoft.com/office/drawing/2014/main" id="{11B164F2-6043-0547-924A-1BA81E341620}"/>
              </a:ext>
            </a:extLst>
          </p:cNvPr>
          <p:cNvPicPr>
            <a:picLocks noGrp="1" noChangeAspect="1"/>
          </p:cNvPicPr>
          <p:nvPr>
            <p:ph sz="half" idx="2"/>
          </p:nvPr>
        </p:nvPicPr>
        <p:blipFill>
          <a:blip r:embed="rId4"/>
          <a:stretch>
            <a:fillRect/>
          </a:stretch>
        </p:blipFill>
        <p:spPr>
          <a:xfrm>
            <a:off x="6714836" y="1576289"/>
            <a:ext cx="4828707" cy="3723003"/>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53106" y="1539935"/>
            <a:ext cx="5132439" cy="3811742"/>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Explore a PowerPoint presentation highlighting the key works of art from the Impressionist movement, discovering how each individual artist created a unique style based on similar ideas.</a:t>
            </a: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#6</a:t>
            </a:r>
          </a:p>
        </p:txBody>
      </p:sp>
    </p:spTree>
    <p:extLst>
      <p:ext uri="{BB962C8B-B14F-4D97-AF65-F5344CB8AC3E}">
        <p14:creationId xmlns:p14="http://schemas.microsoft.com/office/powerpoint/2010/main" val="339800755"/>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6: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48457" y="1901576"/>
            <a:ext cx="5132439" cy="3811742"/>
          </a:xfrm>
        </p:spPr>
        <p:txBody>
          <a:bodyPr vert="horz" lIns="91440" tIns="45720" rIns="91440" bIns="45720" rtlCol="0" anchor="ctr">
            <a:normAutofit/>
          </a:bodyPr>
          <a:lstStyle/>
          <a:p>
            <a:r>
              <a:rPr lang="en-US" dirty="0">
                <a:solidFill>
                  <a:schemeClr val="tx1"/>
                </a:solidFill>
              </a:rPr>
              <a:t>After reviewing the PowerPoint presentation, complete the following activity:</a:t>
            </a:r>
          </a:p>
          <a:p>
            <a:r>
              <a:rPr lang="en-US" dirty="0">
                <a:solidFill>
                  <a:schemeClr val="tx1"/>
                </a:solidFill>
              </a:rPr>
              <a:t>The Impressionist painters did not blend their paint together: rather, they left each brushstroke to stand alone.  Using a simple set of markers, re-create a portion of one Impressionist painting.  Colors and the finished product do not matter. This is to replicate the patterns of brushstrokes you see in a painting.</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#6.1</a:t>
            </a:r>
          </a:p>
        </p:txBody>
      </p:sp>
      <p:pic>
        <p:nvPicPr>
          <p:cNvPr id="9" name="Picture 8" descr="A picture containing blue, hydrant, water, open&#10;&#10;Description automatically generated">
            <a:extLst>
              <a:ext uri="{FF2B5EF4-FFF2-40B4-BE49-F238E27FC236}">
                <a16:creationId xmlns:a16="http://schemas.microsoft.com/office/drawing/2014/main" id="{04134FE4-BC1C-AA46-A430-BDA0731A8D6D}"/>
              </a:ext>
            </a:extLst>
          </p:cNvPr>
          <p:cNvPicPr>
            <a:picLocks noChangeAspect="1"/>
          </p:cNvPicPr>
          <p:nvPr/>
        </p:nvPicPr>
        <p:blipFill>
          <a:blip r:embed="rId3"/>
          <a:stretch>
            <a:fillRect/>
          </a:stretch>
        </p:blipFill>
        <p:spPr>
          <a:xfrm>
            <a:off x="6058595" y="727591"/>
            <a:ext cx="4978451" cy="5945743"/>
          </a:xfrm>
          <a:prstGeom prst="rect">
            <a:avLst/>
          </a:prstGeom>
        </p:spPr>
      </p:pic>
    </p:spTree>
    <p:extLst>
      <p:ext uri="{BB962C8B-B14F-4D97-AF65-F5344CB8AC3E}">
        <p14:creationId xmlns:p14="http://schemas.microsoft.com/office/powerpoint/2010/main" val="1135328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6: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48457" y="1901576"/>
            <a:ext cx="5132439" cy="3811742"/>
          </a:xfrm>
        </p:spPr>
        <p:txBody>
          <a:bodyPr vert="horz" lIns="91440" tIns="45720" rIns="91440" bIns="45720" rtlCol="0" anchor="ctr">
            <a:normAutofit/>
          </a:bodyPr>
          <a:lstStyle/>
          <a:p>
            <a:r>
              <a:rPr lang="en-US" dirty="0">
                <a:solidFill>
                  <a:schemeClr val="tx1"/>
                </a:solidFill>
              </a:rPr>
              <a:t>After reviewing the PowerPoint presentation, complete the following activity:</a:t>
            </a:r>
          </a:p>
          <a:p>
            <a:r>
              <a:rPr lang="en-US" dirty="0">
                <a:solidFill>
                  <a:schemeClr val="tx1"/>
                </a:solidFill>
              </a:rPr>
              <a:t>Develop a Prezi presentation analyzing 4 pieces of art or architecture: two from Unit 5 and two from Unit 6.  Share your presentation in the provided discussion thread and discuss your project and those of your peers.</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#6.2</a:t>
            </a:r>
          </a:p>
        </p:txBody>
      </p:sp>
      <p:pic>
        <p:nvPicPr>
          <p:cNvPr id="9" name="Picture 8" descr="A picture containing indoor, sitting, table, painting&#10;&#10;Description automatically generated">
            <a:extLst>
              <a:ext uri="{FF2B5EF4-FFF2-40B4-BE49-F238E27FC236}">
                <a16:creationId xmlns:a16="http://schemas.microsoft.com/office/drawing/2014/main" id="{D50AB83B-0574-D740-A600-82508DCB36CD}"/>
              </a:ext>
            </a:extLst>
          </p:cNvPr>
          <p:cNvPicPr>
            <a:picLocks noChangeAspect="1"/>
          </p:cNvPicPr>
          <p:nvPr/>
        </p:nvPicPr>
        <p:blipFill>
          <a:blip r:embed="rId3"/>
          <a:stretch>
            <a:fillRect/>
          </a:stretch>
        </p:blipFill>
        <p:spPr>
          <a:xfrm>
            <a:off x="5937685" y="727591"/>
            <a:ext cx="5345525" cy="5916066"/>
          </a:xfrm>
          <a:prstGeom prst="rect">
            <a:avLst/>
          </a:prstGeom>
        </p:spPr>
      </p:pic>
    </p:spTree>
    <p:extLst>
      <p:ext uri="{BB962C8B-B14F-4D97-AF65-F5344CB8AC3E}">
        <p14:creationId xmlns:p14="http://schemas.microsoft.com/office/powerpoint/2010/main" val="1631972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Oval 1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8" name="Rectangle 2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3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4"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a:solidFill>
                  <a:srgbClr val="FFFFFF"/>
                </a:solidFill>
              </a:rPr>
              <a:t>Unit 6: Connect Activity</a:t>
            </a:r>
            <a:br>
              <a:rPr lang="en-US">
                <a:solidFill>
                  <a:srgbClr val="FFFFFF"/>
                </a:solidFill>
              </a:rPr>
            </a:br>
            <a:r>
              <a:rPr lang="en-US">
                <a:solidFill>
                  <a:srgbClr val="FFFFFF"/>
                </a:solidFill>
              </a:rPr>
              <a:t> </a:t>
            </a:r>
          </a:p>
        </p:txBody>
      </p:sp>
      <p:pic>
        <p:nvPicPr>
          <p:cNvPr id="4" name="Picture 3" descr="A bridge over a river&#10;&#10;Description automatically generated">
            <a:extLst>
              <a:ext uri="{FF2B5EF4-FFF2-40B4-BE49-F238E27FC236}">
                <a16:creationId xmlns:a16="http://schemas.microsoft.com/office/drawing/2014/main" id="{BB9156AB-BC36-2F40-BF46-3D88F01A25D1}"/>
              </a:ext>
            </a:extLst>
          </p:cNvPr>
          <p:cNvPicPr>
            <a:picLocks noChangeAspect="1"/>
          </p:cNvPicPr>
          <p:nvPr/>
        </p:nvPicPr>
        <p:blipFill rotWithShape="1">
          <a:blip r:embed="rId6"/>
          <a:srcRect l="10986" r="7937" b="2"/>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36" name="Rectangle 35">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Zoom into a Monet painting using the following weblink: </a:t>
            </a:r>
            <a:r>
              <a:rPr lang="en-US" dirty="0">
                <a:solidFill>
                  <a:srgbClr val="00B0F0"/>
                </a:solidFill>
                <a:hlinkClick r:id="rId7">
                  <a:extLst>
                    <a:ext uri="{A12FA001-AC4F-418D-AE19-62706E023703}">
                      <ahyp:hlinkClr xmlns:ahyp="http://schemas.microsoft.com/office/drawing/2018/hyperlinkcolor" val="tx"/>
                    </a:ext>
                  </a:extLst>
                </a:hlinkClick>
              </a:rPr>
              <a:t>https://artsandculture.google.com/story/monet-the-water-lily-pond/WgIS72lKcegxJQ</a:t>
            </a:r>
            <a:endParaRPr lang="en-US" dirty="0">
              <a:solidFill>
                <a:srgbClr val="00B0F0"/>
              </a:solidFill>
            </a:endParaRPr>
          </a:p>
          <a:p>
            <a:r>
              <a:rPr lang="en-US" dirty="0">
                <a:solidFill>
                  <a:srgbClr val="FFFFFF"/>
                </a:solidFill>
              </a:rPr>
              <a:t>Search for the fine details not otherwise seen in a photograph.  Discuss how “abstract” the painted patterns become when seen close-up</a:t>
            </a:r>
          </a:p>
          <a:p>
            <a:r>
              <a:rPr lang="en-US" dirty="0">
                <a:solidFill>
                  <a:srgbClr val="FFFFFF"/>
                </a:solidFill>
              </a:rPr>
              <a:t>(Feedback will be provided through the Blackboard Discussion Forum)</a:t>
            </a: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#6.3</a:t>
            </a:r>
          </a:p>
        </p:txBody>
      </p:sp>
      <p:pic>
        <p:nvPicPr>
          <p:cNvPr id="3" name="Recorded Sound" descr="Recorded Sound">
            <a:hlinkClick r:id="" action="ppaction://media"/>
            <a:extLst>
              <a:ext uri="{FF2B5EF4-FFF2-40B4-BE49-F238E27FC236}">
                <a16:creationId xmlns:a16="http://schemas.microsoft.com/office/drawing/2014/main" id="{AF781924-511B-5E42-A367-44C0241CF06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4903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5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989147"/>
            <a:ext cx="6072776" cy="1622322"/>
          </a:xfrm>
        </p:spPr>
        <p:txBody>
          <a:bodyPr vert="horz" lIns="91440" tIns="45720" rIns="91440" bIns="45720" rtlCol="0" anchor="ctr">
            <a:normAutofit/>
          </a:bodyPr>
          <a:lstStyle/>
          <a:p>
            <a:r>
              <a:rPr lang="en-US" sz="3300" b="0" i="0" kern="1200" dirty="0">
                <a:solidFill>
                  <a:srgbClr val="EBEBEB"/>
                </a:solidFill>
                <a:latin typeface="+mj-lt"/>
                <a:ea typeface="+mj-ea"/>
                <a:cs typeface="+mj-cs"/>
              </a:rPr>
              <a:t>Unit 7: Toward Abstraction: The Modernist Movement</a:t>
            </a:r>
            <a:br>
              <a:rPr lang="en-US" sz="3300" b="0" i="0" kern="1200" dirty="0">
                <a:solidFill>
                  <a:srgbClr val="EBEBEB"/>
                </a:solidFill>
                <a:latin typeface="+mj-lt"/>
                <a:ea typeface="+mj-ea"/>
                <a:cs typeface="+mj-cs"/>
              </a:rPr>
            </a:br>
            <a:endParaRPr lang="en-US" sz="3300" b="0" i="0" kern="1200" dirty="0">
              <a:solidFill>
                <a:srgbClr val="EBEBEB"/>
              </a:solidFill>
              <a:latin typeface="+mj-lt"/>
              <a:ea typeface="+mj-ea"/>
              <a:cs typeface="+mj-cs"/>
            </a:endParaRPr>
          </a:p>
        </p:txBody>
      </p:sp>
      <p:sp>
        <p:nvSpPr>
          <p:cNvPr id="32" name="Freeform: Shape 31">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pic>
        <p:nvPicPr>
          <p:cNvPr id="8" name="Content Placeholder 7" descr="A picture containing indoor, table, desk, room&#10;&#10;Description automatically generated">
            <a:extLst>
              <a:ext uri="{FF2B5EF4-FFF2-40B4-BE49-F238E27FC236}">
                <a16:creationId xmlns:a16="http://schemas.microsoft.com/office/drawing/2014/main" id="{6B0C380C-7350-2740-9552-9B00A409592D}"/>
              </a:ext>
            </a:extLst>
          </p:cNvPr>
          <p:cNvPicPr>
            <a:picLocks noGrp="1" noChangeAspect="1"/>
          </p:cNvPicPr>
          <p:nvPr>
            <p:ph sz="half" idx="2"/>
          </p:nvPr>
        </p:nvPicPr>
        <p:blipFill>
          <a:blip r:embed="rId4"/>
          <a:stretch>
            <a:fillRect/>
          </a:stretch>
        </p:blipFill>
        <p:spPr>
          <a:xfrm>
            <a:off x="7418226" y="1591711"/>
            <a:ext cx="4125317" cy="3692158"/>
          </a:xfrm>
          <a:prstGeom prst="rect">
            <a:avLst/>
          </a:prstGeom>
        </p:spPr>
      </p:pic>
      <p:sp>
        <p:nvSpPr>
          <p:cNvPr id="34" name="Rectangle 33">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6" name="Oval 35">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8" name="Oval 37">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54878" y="1789515"/>
            <a:ext cx="6072776" cy="3811740"/>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Watch a video created by art historians describing how to formally analyze modern and abstract art.</a:t>
            </a:r>
          </a:p>
          <a:p>
            <a:r>
              <a:rPr lang="en-US" dirty="0">
                <a:solidFill>
                  <a:srgbClr val="FFFFFF"/>
                </a:solidFill>
                <a:hlinkClick r:id="rId5"/>
              </a:rPr>
              <a:t>https://www.youtube.com/watch?v=1E91KmfiUGY</a:t>
            </a: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#7</a:t>
            </a:r>
          </a:p>
        </p:txBody>
      </p:sp>
    </p:spTree>
    <p:extLst>
      <p:ext uri="{BB962C8B-B14F-4D97-AF65-F5344CB8AC3E}">
        <p14:creationId xmlns:p14="http://schemas.microsoft.com/office/powerpoint/2010/main" val="2706708169"/>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7: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reviewing the video, participate in the following discussion:</a:t>
            </a:r>
          </a:p>
          <a:p>
            <a:r>
              <a:rPr lang="en-US" dirty="0">
                <a:solidFill>
                  <a:schemeClr val="tx1"/>
                </a:solidFill>
              </a:rPr>
              <a:t>The move towards Modernism in art sees a great many changes in aesthetics, art purpose, and subject matter.  Choose the one piece or art that you challenges you the most and share your thoughts on my this was made the way it was.</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#7.1</a:t>
            </a:r>
          </a:p>
        </p:txBody>
      </p:sp>
      <p:pic>
        <p:nvPicPr>
          <p:cNvPr id="4" name="Picture 3" descr="Graffiti on a wall&#10;&#10;Description automatically generated">
            <a:extLst>
              <a:ext uri="{FF2B5EF4-FFF2-40B4-BE49-F238E27FC236}">
                <a16:creationId xmlns:a16="http://schemas.microsoft.com/office/drawing/2014/main" id="{D2C68933-FAFD-F846-8B43-A623D2B9754D}"/>
              </a:ext>
            </a:extLst>
          </p:cNvPr>
          <p:cNvPicPr>
            <a:picLocks noChangeAspect="1"/>
          </p:cNvPicPr>
          <p:nvPr/>
        </p:nvPicPr>
        <p:blipFill>
          <a:blip r:embed="rId3"/>
          <a:stretch>
            <a:fillRect/>
          </a:stretch>
        </p:blipFill>
        <p:spPr>
          <a:xfrm>
            <a:off x="6345957" y="727591"/>
            <a:ext cx="4682358" cy="5657850"/>
          </a:xfrm>
          <a:prstGeom prst="rect">
            <a:avLst/>
          </a:prstGeom>
        </p:spPr>
      </p:pic>
    </p:spTree>
    <p:extLst>
      <p:ext uri="{BB962C8B-B14F-4D97-AF65-F5344CB8AC3E}">
        <p14:creationId xmlns:p14="http://schemas.microsoft.com/office/powerpoint/2010/main" val="1133137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7: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reviewing the video, complete the following activity:</a:t>
            </a:r>
          </a:p>
          <a:p>
            <a:r>
              <a:rPr lang="en-US" dirty="0">
                <a:solidFill>
                  <a:schemeClr val="tx1"/>
                </a:solidFill>
              </a:rPr>
              <a:t>Write a reflective paper on the progression of art from the various forms of representation to abstraction, focusing on analyzing the movements and artists in your own words.  Share your draft on the class website for feedback.</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#7.2</a:t>
            </a:r>
          </a:p>
        </p:txBody>
      </p:sp>
      <p:pic>
        <p:nvPicPr>
          <p:cNvPr id="4" name="Picture 3" descr="A picture containing table, covered, different, many&#10;&#10;Description automatically generated">
            <a:extLst>
              <a:ext uri="{FF2B5EF4-FFF2-40B4-BE49-F238E27FC236}">
                <a16:creationId xmlns:a16="http://schemas.microsoft.com/office/drawing/2014/main" id="{F7B5D964-8907-D24C-9E74-8683D6F196E6}"/>
              </a:ext>
            </a:extLst>
          </p:cNvPr>
          <p:cNvPicPr>
            <a:picLocks noChangeAspect="1"/>
          </p:cNvPicPr>
          <p:nvPr/>
        </p:nvPicPr>
        <p:blipFill>
          <a:blip r:embed="rId3"/>
          <a:stretch>
            <a:fillRect/>
          </a:stretch>
        </p:blipFill>
        <p:spPr>
          <a:xfrm>
            <a:off x="6522803" y="735777"/>
            <a:ext cx="4257116" cy="5945743"/>
          </a:xfrm>
          <a:prstGeom prst="rect">
            <a:avLst/>
          </a:prstGeom>
        </p:spPr>
      </p:pic>
    </p:spTree>
    <p:extLst>
      <p:ext uri="{BB962C8B-B14F-4D97-AF65-F5344CB8AC3E}">
        <p14:creationId xmlns:p14="http://schemas.microsoft.com/office/powerpoint/2010/main" val="3860992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Oval 1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8" name="Rectangle 2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3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4"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a:solidFill>
                  <a:srgbClr val="FFFFFF"/>
                </a:solidFill>
              </a:rPr>
              <a:t>Unit 7: Connect Activity</a:t>
            </a:r>
            <a:br>
              <a:rPr lang="en-US">
                <a:solidFill>
                  <a:srgbClr val="FFFFFF"/>
                </a:solidFill>
              </a:rPr>
            </a:br>
            <a:r>
              <a:rPr lang="en-US">
                <a:solidFill>
                  <a:srgbClr val="FFFFFF"/>
                </a:solidFill>
              </a:rPr>
              <a:t> </a:t>
            </a:r>
          </a:p>
        </p:txBody>
      </p:sp>
      <p:pic>
        <p:nvPicPr>
          <p:cNvPr id="4" name="Picture 3" descr="A picture containing stationary, table, paper, green&#10;&#10;Description automatically generated">
            <a:extLst>
              <a:ext uri="{FF2B5EF4-FFF2-40B4-BE49-F238E27FC236}">
                <a16:creationId xmlns:a16="http://schemas.microsoft.com/office/drawing/2014/main" id="{67534150-9467-F94A-9AC1-65FBE8AF842C}"/>
              </a:ext>
            </a:extLst>
          </p:cNvPr>
          <p:cNvPicPr>
            <a:picLocks noChangeAspect="1"/>
          </p:cNvPicPr>
          <p:nvPr/>
        </p:nvPicPr>
        <p:blipFill rotWithShape="1">
          <a:blip r:embed="rId6"/>
          <a:srcRect l="6826" r="9169" b="2"/>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36" name="Rectangle 35">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Research the artist you selected as the most challenging to you visually.  Discover their story, their work, and their influences.</a:t>
            </a:r>
          </a:p>
          <a:p>
            <a:r>
              <a:rPr lang="en-US" dirty="0">
                <a:solidFill>
                  <a:srgbClr val="FFFFFF"/>
                </a:solidFill>
              </a:rPr>
              <a:t>Write a “biography” of this selected artist based on your research.</a:t>
            </a:r>
          </a:p>
          <a:p>
            <a:r>
              <a:rPr lang="en-US" dirty="0">
                <a:solidFill>
                  <a:srgbClr val="FFFFFF"/>
                </a:solidFill>
              </a:rPr>
              <a:t>(Feedback will be provided through the Blackboard Grading System)</a:t>
            </a: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#7.3</a:t>
            </a:r>
          </a:p>
        </p:txBody>
      </p:sp>
      <p:pic>
        <p:nvPicPr>
          <p:cNvPr id="3" name="Recorded Sound" descr="Recorded Sound">
            <a:hlinkClick r:id="" action="ppaction://media"/>
            <a:extLst>
              <a:ext uri="{FF2B5EF4-FFF2-40B4-BE49-F238E27FC236}">
                <a16:creationId xmlns:a16="http://schemas.microsoft.com/office/drawing/2014/main" id="{A63F8C86-21B4-614B-93E2-6F1ED09BF2E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32629951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2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07539" y="1044678"/>
            <a:ext cx="6072776" cy="1622322"/>
          </a:xfrm>
        </p:spPr>
        <p:txBody>
          <a:bodyPr vert="horz" lIns="91440" tIns="45720" rIns="91440" bIns="45720" rtlCol="0" anchor="ctr">
            <a:normAutofit/>
          </a:bodyPr>
          <a:lstStyle/>
          <a:p>
            <a:pPr>
              <a:lnSpc>
                <a:spcPct val="90000"/>
              </a:lnSpc>
            </a:pPr>
            <a:r>
              <a:rPr lang="en-US" b="0" i="0" kern="1200" dirty="0">
                <a:solidFill>
                  <a:srgbClr val="EBEBEB"/>
                </a:solidFill>
                <a:latin typeface="+mj-lt"/>
                <a:ea typeface="+mj-ea"/>
                <a:cs typeface="+mj-cs"/>
              </a:rPr>
              <a:t>Unit 8: Postwar to Postmodern</a:t>
            </a:r>
            <a:br>
              <a:rPr lang="en-US" b="0" i="0" kern="1200" dirty="0">
                <a:solidFill>
                  <a:srgbClr val="EBEBEB"/>
                </a:solidFill>
                <a:latin typeface="+mj-lt"/>
                <a:ea typeface="+mj-ea"/>
                <a:cs typeface="+mj-cs"/>
              </a:rPr>
            </a:br>
            <a:endParaRPr lang="en-US" b="0" i="0" kern="1200" dirty="0">
              <a:solidFill>
                <a:srgbClr val="EBEBEB"/>
              </a:solidFill>
              <a:latin typeface="+mj-lt"/>
              <a:ea typeface="+mj-ea"/>
              <a:cs typeface="+mj-cs"/>
            </a:endParaRPr>
          </a:p>
        </p:txBody>
      </p:sp>
      <p:sp>
        <p:nvSpPr>
          <p:cNvPr id="32" name="Freeform: Shape 31">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pic>
        <p:nvPicPr>
          <p:cNvPr id="8" name="Content Placeholder 7" descr="A map of a tree&#10;&#10;Description automatically generated">
            <a:extLst>
              <a:ext uri="{FF2B5EF4-FFF2-40B4-BE49-F238E27FC236}">
                <a16:creationId xmlns:a16="http://schemas.microsoft.com/office/drawing/2014/main" id="{EBF4F174-D63A-9149-8B5E-8DCA7A6010AC}"/>
              </a:ext>
            </a:extLst>
          </p:cNvPr>
          <p:cNvPicPr>
            <a:picLocks noGrp="1" noChangeAspect="1"/>
          </p:cNvPicPr>
          <p:nvPr>
            <p:ph sz="half" idx="2"/>
          </p:nvPr>
        </p:nvPicPr>
        <p:blipFill>
          <a:blip r:embed="rId4"/>
          <a:stretch>
            <a:fillRect/>
          </a:stretch>
        </p:blipFill>
        <p:spPr>
          <a:xfrm>
            <a:off x="7418226" y="678381"/>
            <a:ext cx="4125317" cy="5518819"/>
          </a:xfrm>
          <a:prstGeom prst="rect">
            <a:avLst/>
          </a:prstGeom>
        </p:spPr>
      </p:pic>
      <p:sp>
        <p:nvSpPr>
          <p:cNvPr id="34" name="Rectangle 33">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6" name="Oval 35">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a:solidFill>
                  <a:srgbClr val="FFFFFF"/>
                </a:solidFill>
              </a:rPr>
              <a:t>Absorb Activity:</a:t>
            </a:r>
          </a:p>
          <a:p>
            <a:r>
              <a:rPr lang="en-US">
                <a:solidFill>
                  <a:srgbClr val="FFFFFF"/>
                </a:solidFill>
              </a:rPr>
              <a:t>Explore textbook chapters highlighting individual artists and their work with descriptions on how to “read” the work formally.</a:t>
            </a:r>
          </a:p>
          <a:p>
            <a:endParaRPr lang="en-US">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#8</a:t>
            </a:r>
          </a:p>
        </p:txBody>
      </p:sp>
    </p:spTree>
    <p:extLst>
      <p:ext uri="{BB962C8B-B14F-4D97-AF65-F5344CB8AC3E}">
        <p14:creationId xmlns:p14="http://schemas.microsoft.com/office/powerpoint/2010/main" val="215435446"/>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8: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reading the textbook, complete the following activity:</a:t>
            </a:r>
          </a:p>
          <a:p>
            <a:r>
              <a:rPr lang="en-US" dirty="0">
                <a:solidFill>
                  <a:schemeClr val="tx1"/>
                </a:solidFill>
              </a:rPr>
              <a:t>Participate in the interactive Jeopardy game reviewing content from all Units.  Play with your peers as a group activity and see who wins!</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#8.1</a:t>
            </a:r>
          </a:p>
        </p:txBody>
      </p:sp>
      <p:pic>
        <p:nvPicPr>
          <p:cNvPr id="4" name="Picture 3" descr="A graffiti covered wall&#10;&#10;Description automatically generated">
            <a:extLst>
              <a:ext uri="{FF2B5EF4-FFF2-40B4-BE49-F238E27FC236}">
                <a16:creationId xmlns:a16="http://schemas.microsoft.com/office/drawing/2014/main" id="{7B23DC6A-6187-6E4B-82C1-6952309F31A9}"/>
              </a:ext>
            </a:extLst>
          </p:cNvPr>
          <p:cNvPicPr>
            <a:picLocks noChangeAspect="1"/>
          </p:cNvPicPr>
          <p:nvPr/>
        </p:nvPicPr>
        <p:blipFill>
          <a:blip r:embed="rId3"/>
          <a:stretch>
            <a:fillRect/>
          </a:stretch>
        </p:blipFill>
        <p:spPr>
          <a:xfrm>
            <a:off x="6434475" y="750040"/>
            <a:ext cx="3648599" cy="5657850"/>
          </a:xfrm>
          <a:prstGeom prst="rect">
            <a:avLst/>
          </a:prstGeom>
        </p:spPr>
      </p:pic>
    </p:spTree>
    <p:extLst>
      <p:ext uri="{BB962C8B-B14F-4D97-AF65-F5344CB8AC3E}">
        <p14:creationId xmlns:p14="http://schemas.microsoft.com/office/powerpoint/2010/main" val="2106766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8: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reading the textbook, complete the following activity:</a:t>
            </a:r>
          </a:p>
          <a:p>
            <a:r>
              <a:rPr lang="en-US" dirty="0">
                <a:solidFill>
                  <a:schemeClr val="tx1"/>
                </a:solidFill>
              </a:rPr>
              <a:t>Review all feedback from your previous presentations and compile all into one final presentation.  Add four more slides analyzing two pieces of art from Unit 7 and two from Unit 8.  Discuss this process in the discussion board with your peers.</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#8.2</a:t>
            </a:r>
          </a:p>
        </p:txBody>
      </p:sp>
      <p:pic>
        <p:nvPicPr>
          <p:cNvPr id="4" name="Picture 3" descr="A picture containing table, sitting, colorful, man&#10;&#10;Description automatically generated">
            <a:extLst>
              <a:ext uri="{FF2B5EF4-FFF2-40B4-BE49-F238E27FC236}">
                <a16:creationId xmlns:a16="http://schemas.microsoft.com/office/drawing/2014/main" id="{9A2D6774-2E52-E040-90BA-34ACAE47E585}"/>
              </a:ext>
            </a:extLst>
          </p:cNvPr>
          <p:cNvPicPr>
            <a:picLocks noChangeAspect="1"/>
          </p:cNvPicPr>
          <p:nvPr/>
        </p:nvPicPr>
        <p:blipFill>
          <a:blip r:embed="rId3"/>
          <a:stretch>
            <a:fillRect/>
          </a:stretch>
        </p:blipFill>
        <p:spPr>
          <a:xfrm>
            <a:off x="5818864" y="785332"/>
            <a:ext cx="5132439" cy="5461442"/>
          </a:xfrm>
          <a:prstGeom prst="rect">
            <a:avLst/>
          </a:prstGeom>
        </p:spPr>
      </p:pic>
    </p:spTree>
    <p:extLst>
      <p:ext uri="{BB962C8B-B14F-4D97-AF65-F5344CB8AC3E}">
        <p14:creationId xmlns:p14="http://schemas.microsoft.com/office/powerpoint/2010/main" val="25564783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Oval 1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8" name="Rectangle 2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3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4"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a:solidFill>
                  <a:srgbClr val="FFFFFF"/>
                </a:solidFill>
              </a:rPr>
              <a:t>Unit 8: Connect Activity</a:t>
            </a:r>
            <a:br>
              <a:rPr lang="en-US">
                <a:solidFill>
                  <a:srgbClr val="FFFFFF"/>
                </a:solidFill>
              </a:rPr>
            </a:br>
            <a:r>
              <a:rPr lang="en-US">
                <a:solidFill>
                  <a:srgbClr val="FFFFFF"/>
                </a:solidFill>
              </a:rPr>
              <a:t> </a:t>
            </a:r>
          </a:p>
        </p:txBody>
      </p:sp>
      <p:pic>
        <p:nvPicPr>
          <p:cNvPr id="4" name="Picture 3" descr="A group of people posing for a photo&#10;&#10;Description automatically generated">
            <a:extLst>
              <a:ext uri="{FF2B5EF4-FFF2-40B4-BE49-F238E27FC236}">
                <a16:creationId xmlns:a16="http://schemas.microsoft.com/office/drawing/2014/main" id="{B9DEA370-2D92-884A-8B65-30511C4AEACD}"/>
              </a:ext>
            </a:extLst>
          </p:cNvPr>
          <p:cNvPicPr>
            <a:picLocks noChangeAspect="1"/>
          </p:cNvPicPr>
          <p:nvPr/>
        </p:nvPicPr>
        <p:blipFill rotWithShape="1">
          <a:blip r:embed="rId6"/>
          <a:srcRect l="5151" r="10573" b="1"/>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36" name="Rectangle 35">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As a culmination activity, create an account at the following link: </a:t>
            </a:r>
            <a:r>
              <a:rPr lang="en-US" dirty="0">
                <a:solidFill>
                  <a:srgbClr val="00B0F0"/>
                </a:solidFill>
                <a:hlinkClick r:id="rId7">
                  <a:extLst>
                    <a:ext uri="{A12FA001-AC4F-418D-AE19-62706E023703}">
                      <ahyp:hlinkClr xmlns:ahyp="http://schemas.microsoft.com/office/drawing/2018/hyperlinkcolor" val="tx"/>
                    </a:ext>
                  </a:extLst>
                </a:hlinkClick>
              </a:rPr>
              <a:t>https://artsandculture.google.com/camera/selfie</a:t>
            </a:r>
            <a:endParaRPr lang="en-US" dirty="0">
              <a:solidFill>
                <a:srgbClr val="00B0F0"/>
              </a:solidFill>
            </a:endParaRPr>
          </a:p>
          <a:p>
            <a:r>
              <a:rPr lang="en-US" dirty="0">
                <a:solidFill>
                  <a:srgbClr val="FFFFFF"/>
                </a:solidFill>
              </a:rPr>
              <a:t>Using a “selfie,” search through various artistic styles from our class and see how they are used to create works of art from your image.  Discuss how the various styles represent the eras we’ve studied, and comment on your experience with this scavenger hunt.</a:t>
            </a:r>
          </a:p>
          <a:p>
            <a:r>
              <a:rPr lang="en-US" dirty="0">
                <a:solidFill>
                  <a:srgbClr val="FFFFFF"/>
                </a:solidFill>
              </a:rPr>
              <a:t>(Feedback will be provided through the Blackboard </a:t>
            </a:r>
            <a:r>
              <a:rPr lang="en-US">
                <a:solidFill>
                  <a:srgbClr val="FFFFFF"/>
                </a:solidFill>
              </a:rPr>
              <a:t>Discussion Forum)</a:t>
            </a: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#8.3</a:t>
            </a:r>
          </a:p>
        </p:txBody>
      </p:sp>
      <p:pic>
        <p:nvPicPr>
          <p:cNvPr id="3" name="Recorded Sound" descr="Recorded Sound">
            <a:hlinkClick r:id="" action="ppaction://media"/>
            <a:extLst>
              <a:ext uri="{FF2B5EF4-FFF2-40B4-BE49-F238E27FC236}">
                <a16:creationId xmlns:a16="http://schemas.microsoft.com/office/drawing/2014/main" id="{C7F49039-B216-CC47-AD84-DE006D74BD5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3287766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8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D7BE5-749F-CC4F-A9E5-3EB0360BC8F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19DE572-0744-BF4A-9DB9-7E5BC477A55F}"/>
              </a:ext>
            </a:extLst>
          </p:cNvPr>
          <p:cNvSpPr>
            <a:spLocks noGrp="1"/>
          </p:cNvSpPr>
          <p:nvPr>
            <p:ph idx="1"/>
          </p:nvPr>
        </p:nvSpPr>
        <p:spPr/>
        <p:txBody>
          <a:bodyPr/>
          <a:lstStyle/>
          <a:p>
            <a:r>
              <a:rPr lang="en-US" dirty="0" err="1"/>
              <a:t>Bambach</a:t>
            </a:r>
            <a:r>
              <a:rPr lang="en-US" dirty="0"/>
              <a:t>, C. (2002). Anatomy in the renaissance.  Metropolitan Museum of Art. Retrieved from: </a:t>
            </a:r>
            <a:r>
              <a:rPr lang="en-US" dirty="0">
                <a:hlinkClick r:id="rId2"/>
              </a:rPr>
              <a:t>https://www.metmuseum.org/toah/hd/anat/hd_anat.htm</a:t>
            </a:r>
            <a:endParaRPr lang="en-US" dirty="0"/>
          </a:p>
          <a:p>
            <a:r>
              <a:rPr lang="en-US" dirty="0" err="1"/>
              <a:t>CrashCourse</a:t>
            </a:r>
            <a:r>
              <a:rPr lang="en-US" dirty="0"/>
              <a:t>. (2019, Apr. 19). Florence and the renaissance: Crash course European history. [YouTube]. Retrieved from: </a:t>
            </a:r>
            <a:r>
              <a:rPr lang="en-US" dirty="0">
                <a:hlinkClick r:id="rId3"/>
              </a:rPr>
              <a:t>https://www.youtube.com/watch?v=tecocKSclwc&amp;vl=en</a:t>
            </a:r>
            <a:endParaRPr lang="en-US" dirty="0"/>
          </a:p>
          <a:p>
            <a:r>
              <a:rPr lang="en-US" dirty="0"/>
              <a:t>Metropolitan Museum of Art. (2002). Architecture in renaissance Italy. Retrieved from: </a:t>
            </a:r>
            <a:r>
              <a:rPr lang="en-US" dirty="0">
                <a:hlinkClick r:id="rId4"/>
              </a:rPr>
              <a:t>https://www.metmuseum.org/toah/hd/itar/hd_itar.htm</a:t>
            </a:r>
            <a:endParaRPr lang="en-US" dirty="0"/>
          </a:p>
          <a:p>
            <a:r>
              <a:rPr lang="en-US" dirty="0" err="1"/>
              <a:t>Smarthistory</a:t>
            </a:r>
            <a:r>
              <a:rPr lang="en-US" dirty="0"/>
              <a:t>. (2017, May 10). Picasso, still life with chair caning. [YouTube]. Retrieved from: </a:t>
            </a:r>
            <a:r>
              <a:rPr lang="en-US" dirty="0">
                <a:hlinkClick r:id="rId5"/>
              </a:rPr>
              <a:t>https://www.youtube.com/watch?v=1E91KmfiUGY</a:t>
            </a:r>
            <a:endParaRPr lang="en-US" dirty="0"/>
          </a:p>
        </p:txBody>
      </p:sp>
    </p:spTree>
    <p:extLst>
      <p:ext uri="{BB962C8B-B14F-4D97-AF65-F5344CB8AC3E}">
        <p14:creationId xmlns:p14="http://schemas.microsoft.com/office/powerpoint/2010/main" val="15259889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2589</Words>
  <Application>Microsoft Macintosh PowerPoint</Application>
  <PresentationFormat>Widescreen</PresentationFormat>
  <Paragraphs>191</Paragraphs>
  <Slides>34</Slides>
  <Notes>33</Notes>
  <HiddenSlides>0</HiddenSlides>
  <MMClips>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Century Gothic</vt:lpstr>
      <vt:lpstr>Wingdings 3</vt:lpstr>
      <vt:lpstr>Ion Boardroom</vt:lpstr>
      <vt:lpstr>Online Art History II Development</vt:lpstr>
      <vt:lpstr>Unit 1: 13th-15th Century Italy and Northern Europe  </vt:lpstr>
      <vt:lpstr>Unit 1: Do Activity #1  </vt:lpstr>
      <vt:lpstr>Unit 1: Do Activity #2  </vt:lpstr>
      <vt:lpstr>Unit 1: Connect Activity  </vt:lpstr>
      <vt:lpstr>Unit 2: The Early and High Renaissance in Italy </vt:lpstr>
      <vt:lpstr>Unit 2: Do Activity #1  </vt:lpstr>
      <vt:lpstr>Unit 2: Do Activity #2  </vt:lpstr>
      <vt:lpstr>Unit 2: Connect Activity  </vt:lpstr>
      <vt:lpstr>Unit 3: The Late Renaissance and Reformation  </vt:lpstr>
      <vt:lpstr>Unit 3: Do Activity #1  </vt:lpstr>
      <vt:lpstr>Unit 3: Do Activity #2  </vt:lpstr>
      <vt:lpstr>Unit 3: Connect Activity  </vt:lpstr>
      <vt:lpstr>Unit 4: The Baroque in Western Europe </vt:lpstr>
      <vt:lpstr>Unit 4: Do Activity #1  </vt:lpstr>
      <vt:lpstr>Unit 4: Do Activity #2  </vt:lpstr>
      <vt:lpstr>Unit 4: Connect Activity  </vt:lpstr>
      <vt:lpstr>Unit 5: The Age of Enlightenment and Romanticism  </vt:lpstr>
      <vt:lpstr>Unit 5: Do Activity #1  </vt:lpstr>
      <vt:lpstr>Unit 5: Do Activity #2  </vt:lpstr>
      <vt:lpstr>Unit 5: Connect Activity  </vt:lpstr>
      <vt:lpstr>Unit 6: Realism, Impressionism, and Post-Impressionism  </vt:lpstr>
      <vt:lpstr>Unit 6: Do Activity #1  </vt:lpstr>
      <vt:lpstr>Unit 6: Do Activity #2  </vt:lpstr>
      <vt:lpstr>Unit 6: Connect Activity  </vt:lpstr>
      <vt:lpstr>Unit 7: Toward Abstraction: The Modernist Movement </vt:lpstr>
      <vt:lpstr>Unit 7: Do Activity #1  </vt:lpstr>
      <vt:lpstr>Unit 7: Do Activity #2  </vt:lpstr>
      <vt:lpstr>Unit 7: Connect Activity  </vt:lpstr>
      <vt:lpstr>Unit 8: Postwar to Postmodern </vt:lpstr>
      <vt:lpstr>Unit 8: Do Activity #1  </vt:lpstr>
      <vt:lpstr>Unit 8: Do Activity #2  </vt:lpstr>
      <vt:lpstr>Unit 8: Connect Activity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Art History II Development</dc:title>
  <dc:creator>tracy.collamore@students.post.edu</dc:creator>
  <cp:lastModifiedBy>tracy.collamore@students.post.edu</cp:lastModifiedBy>
  <cp:revision>4</cp:revision>
  <dcterms:created xsi:type="dcterms:W3CDTF">2020-06-13T18:43:11Z</dcterms:created>
  <dcterms:modified xsi:type="dcterms:W3CDTF">2020-06-13T19:46:51Z</dcterms:modified>
</cp:coreProperties>
</file>