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6" r:id="rId1"/>
  </p:sldMasterIdLst>
  <p:notesMasterIdLst>
    <p:notesMasterId r:id="rId28"/>
  </p:notesMasterIdLst>
  <p:sldIdLst>
    <p:sldId id="256" r:id="rId2"/>
    <p:sldId id="257" r:id="rId3"/>
    <p:sldId id="266" r:id="rId4"/>
    <p:sldId id="267" r:id="rId5"/>
    <p:sldId id="258" r:id="rId6"/>
    <p:sldId id="268" r:id="rId7"/>
    <p:sldId id="269" r:id="rId8"/>
    <p:sldId id="259" r:id="rId9"/>
    <p:sldId id="271" r:id="rId10"/>
    <p:sldId id="270" r:id="rId11"/>
    <p:sldId id="260" r:id="rId12"/>
    <p:sldId id="272" r:id="rId13"/>
    <p:sldId id="273" r:id="rId14"/>
    <p:sldId id="261" r:id="rId15"/>
    <p:sldId id="274" r:id="rId16"/>
    <p:sldId id="275" r:id="rId17"/>
    <p:sldId id="262" r:id="rId18"/>
    <p:sldId id="276" r:id="rId19"/>
    <p:sldId id="277" r:id="rId20"/>
    <p:sldId id="263" r:id="rId21"/>
    <p:sldId id="278" r:id="rId22"/>
    <p:sldId id="279" r:id="rId23"/>
    <p:sldId id="264" r:id="rId24"/>
    <p:sldId id="280" r:id="rId25"/>
    <p:sldId id="281" r:id="rId26"/>
    <p:sldId id="265" r:id="rId2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99"/>
    <p:restoredTop sz="94673"/>
  </p:normalViewPr>
  <p:slideViewPr>
    <p:cSldViewPr snapToGrid="0" snapToObjects="1">
      <p:cViewPr varScale="1">
        <p:scale>
          <a:sx n="96" d="100"/>
          <a:sy n="96" d="100"/>
        </p:scale>
        <p:origin x="184" y="416"/>
      </p:cViewPr>
      <p:guideLst/>
    </p:cSldViewPr>
  </p:slideViewPr>
  <p:notesTextViewPr>
    <p:cViewPr>
      <p:scale>
        <a:sx n="1" d="1"/>
        <a:sy n="1" d="1"/>
      </p:scale>
      <p:origin x="0" y="0"/>
    </p:cViewPr>
  </p:notesTextViewPr>
  <p:notesViewPr>
    <p:cSldViewPr snapToGrid="0" snapToObjects="1">
      <p:cViewPr varScale="1">
        <p:scale>
          <a:sx n="86" d="100"/>
          <a:sy n="86" d="100"/>
        </p:scale>
        <p:origin x="2720" y="20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4D9E758-1EC5-5843-BD40-05614B2262AC}" type="datetimeFigureOut">
              <a:rPr lang="en-US" smtClean="0"/>
              <a:t>5/30/20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C7EA617-1BC4-3C47-B7D2-F6E2F3D584AC}" type="slidenum">
              <a:rPr lang="en-US" smtClean="0"/>
              <a:t>‹#›</a:t>
            </a:fld>
            <a:endParaRPr lang="en-US"/>
          </a:p>
        </p:txBody>
      </p:sp>
    </p:spTree>
    <p:extLst>
      <p:ext uri="{BB962C8B-B14F-4D97-AF65-F5344CB8AC3E}">
        <p14:creationId xmlns:p14="http://schemas.microsoft.com/office/powerpoint/2010/main" val="25636909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bg1"/>
                </a:solidFill>
              </a:rPr>
              <a:t>Navigation through the course will be as designed in Post’s online Blackboard shells where each Unit, Course Information, Grade Center, etc. are provided as a list on the left-hand  side of the computer screen.  Clicking the text will direct the student to the desired content.</a:t>
            </a:r>
          </a:p>
          <a:p>
            <a:endParaRPr lang="en-US" dirty="0"/>
          </a:p>
        </p:txBody>
      </p:sp>
      <p:sp>
        <p:nvSpPr>
          <p:cNvPr id="4" name="Slide Number Placeholder 3"/>
          <p:cNvSpPr>
            <a:spLocks noGrp="1"/>
          </p:cNvSpPr>
          <p:nvPr>
            <p:ph type="sldNum" sz="quarter" idx="5"/>
          </p:nvPr>
        </p:nvSpPr>
        <p:spPr/>
        <p:txBody>
          <a:bodyPr/>
          <a:lstStyle/>
          <a:p>
            <a:fld id="{4C7EA617-1BC4-3C47-B7D2-F6E2F3D584AC}" type="slidenum">
              <a:rPr lang="en-US" smtClean="0"/>
              <a:t>1</a:t>
            </a:fld>
            <a:endParaRPr lang="en-US"/>
          </a:p>
        </p:txBody>
      </p:sp>
    </p:spTree>
    <p:extLst>
      <p:ext uri="{BB962C8B-B14F-4D97-AF65-F5344CB8AC3E}">
        <p14:creationId xmlns:p14="http://schemas.microsoft.com/office/powerpoint/2010/main" val="1307196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Instructional Design team members at Post would be given a PowerPoint Presentation outlining key works of art and analysis of each.  Students will be able to click on an image of art which will open a window with the analysis.</a:t>
            </a:r>
          </a:p>
          <a:p>
            <a:endParaRPr lang="en-US" dirty="0"/>
          </a:p>
        </p:txBody>
      </p:sp>
      <p:sp>
        <p:nvSpPr>
          <p:cNvPr id="4" name="Slide Number Placeholder 3"/>
          <p:cNvSpPr>
            <a:spLocks noGrp="1"/>
          </p:cNvSpPr>
          <p:nvPr>
            <p:ph type="sldNum" sz="quarter" idx="5"/>
          </p:nvPr>
        </p:nvSpPr>
        <p:spPr/>
        <p:txBody>
          <a:bodyPr/>
          <a:lstStyle/>
          <a:p>
            <a:fld id="{4C7EA617-1BC4-3C47-B7D2-F6E2F3D584AC}" type="slidenum">
              <a:rPr lang="en-US" smtClean="0"/>
              <a:t>2</a:t>
            </a:fld>
            <a:endParaRPr lang="en-US"/>
          </a:p>
        </p:txBody>
      </p:sp>
    </p:spTree>
    <p:extLst>
      <p:ext uri="{BB962C8B-B14F-4D97-AF65-F5344CB8AC3E}">
        <p14:creationId xmlns:p14="http://schemas.microsoft.com/office/powerpoint/2010/main" val="7962821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7EA617-1BC4-3C47-B7D2-F6E2F3D584AC}" type="slidenum">
              <a:rPr lang="en-US" smtClean="0"/>
              <a:t>3</a:t>
            </a:fld>
            <a:endParaRPr lang="en-US"/>
          </a:p>
        </p:txBody>
      </p:sp>
    </p:spTree>
    <p:extLst>
      <p:ext uri="{BB962C8B-B14F-4D97-AF65-F5344CB8AC3E}">
        <p14:creationId xmlns:p14="http://schemas.microsoft.com/office/powerpoint/2010/main" val="13630074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7EA617-1BC4-3C47-B7D2-F6E2F3D584AC}" type="slidenum">
              <a:rPr lang="en-US" smtClean="0"/>
              <a:t>4</a:t>
            </a:fld>
            <a:endParaRPr lang="en-US"/>
          </a:p>
        </p:txBody>
      </p:sp>
    </p:spTree>
    <p:extLst>
      <p:ext uri="{BB962C8B-B14F-4D97-AF65-F5344CB8AC3E}">
        <p14:creationId xmlns:p14="http://schemas.microsoft.com/office/powerpoint/2010/main" val="7010123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Links to scholarly articles will be delivered as a text-click navigation.</a:t>
            </a:r>
          </a:p>
          <a:p>
            <a:endParaRPr lang="en-US" dirty="0"/>
          </a:p>
        </p:txBody>
      </p:sp>
      <p:sp>
        <p:nvSpPr>
          <p:cNvPr id="4" name="Slide Number Placeholder 3"/>
          <p:cNvSpPr>
            <a:spLocks noGrp="1"/>
          </p:cNvSpPr>
          <p:nvPr>
            <p:ph type="sldNum" sz="quarter" idx="5"/>
          </p:nvPr>
        </p:nvSpPr>
        <p:spPr/>
        <p:txBody>
          <a:bodyPr/>
          <a:lstStyle/>
          <a:p>
            <a:fld id="{4C7EA617-1BC4-3C47-B7D2-F6E2F3D584AC}" type="slidenum">
              <a:rPr lang="en-US" smtClean="0"/>
              <a:t>5</a:t>
            </a:fld>
            <a:endParaRPr lang="en-US"/>
          </a:p>
        </p:txBody>
      </p:sp>
    </p:spTree>
    <p:extLst>
      <p:ext uri="{BB962C8B-B14F-4D97-AF65-F5344CB8AC3E}">
        <p14:creationId xmlns:p14="http://schemas.microsoft.com/office/powerpoint/2010/main" val="34568770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7EA617-1BC4-3C47-B7D2-F6E2F3D584AC}" type="slidenum">
              <a:rPr lang="en-US" smtClean="0"/>
              <a:t>6</a:t>
            </a:fld>
            <a:endParaRPr lang="en-US"/>
          </a:p>
        </p:txBody>
      </p:sp>
    </p:spTree>
    <p:extLst>
      <p:ext uri="{BB962C8B-B14F-4D97-AF65-F5344CB8AC3E}">
        <p14:creationId xmlns:p14="http://schemas.microsoft.com/office/powerpoint/2010/main" val="14345398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7EA617-1BC4-3C47-B7D2-F6E2F3D584AC}" type="slidenum">
              <a:rPr lang="en-US" smtClean="0"/>
              <a:t>7</a:t>
            </a:fld>
            <a:endParaRPr lang="en-US"/>
          </a:p>
        </p:txBody>
      </p:sp>
    </p:spTree>
    <p:extLst>
      <p:ext uri="{BB962C8B-B14F-4D97-AF65-F5344CB8AC3E}">
        <p14:creationId xmlns:p14="http://schemas.microsoft.com/office/powerpoint/2010/main" val="9800229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The video will be presented as a Mash-Up where students can click to open a small window or click to go directly to the YouTube site.</a:t>
            </a:r>
          </a:p>
          <a:p>
            <a:endParaRPr lang="en-US" dirty="0"/>
          </a:p>
        </p:txBody>
      </p:sp>
      <p:sp>
        <p:nvSpPr>
          <p:cNvPr id="4" name="Slide Number Placeholder 3"/>
          <p:cNvSpPr>
            <a:spLocks noGrp="1"/>
          </p:cNvSpPr>
          <p:nvPr>
            <p:ph type="sldNum" sz="quarter" idx="5"/>
          </p:nvPr>
        </p:nvSpPr>
        <p:spPr/>
        <p:txBody>
          <a:bodyPr/>
          <a:lstStyle/>
          <a:p>
            <a:fld id="{4C7EA617-1BC4-3C47-B7D2-F6E2F3D584AC}" type="slidenum">
              <a:rPr lang="en-US" smtClean="0"/>
              <a:t>8</a:t>
            </a:fld>
            <a:endParaRPr lang="en-US"/>
          </a:p>
        </p:txBody>
      </p:sp>
    </p:spTree>
    <p:extLst>
      <p:ext uri="{BB962C8B-B14F-4D97-AF65-F5344CB8AC3E}">
        <p14:creationId xmlns:p14="http://schemas.microsoft.com/office/powerpoint/2010/main" val="22477176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7EA617-1BC4-3C47-B7D2-F6E2F3D584AC}" type="slidenum">
              <a:rPr lang="en-US" smtClean="0"/>
              <a:t>9</a:t>
            </a:fld>
            <a:endParaRPr lang="en-US"/>
          </a:p>
        </p:txBody>
      </p:sp>
    </p:spTree>
    <p:extLst>
      <p:ext uri="{BB962C8B-B14F-4D97-AF65-F5344CB8AC3E}">
        <p14:creationId xmlns:p14="http://schemas.microsoft.com/office/powerpoint/2010/main" val="36365415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7EA617-1BC4-3C47-B7D2-F6E2F3D584AC}" type="slidenum">
              <a:rPr lang="en-US" smtClean="0"/>
              <a:t>10</a:t>
            </a:fld>
            <a:endParaRPr lang="en-US"/>
          </a:p>
        </p:txBody>
      </p:sp>
    </p:spTree>
    <p:extLst>
      <p:ext uri="{BB962C8B-B14F-4D97-AF65-F5344CB8AC3E}">
        <p14:creationId xmlns:p14="http://schemas.microsoft.com/office/powerpoint/2010/main" val="5890721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Instructional Design team members at Post would be given a PowerPoint Presentation outlining key works of art and analysis of each.  Students will be able to click on an image of art which will open a window with the analysis.</a:t>
            </a:r>
          </a:p>
          <a:p>
            <a:endParaRPr lang="en-US" dirty="0"/>
          </a:p>
        </p:txBody>
      </p:sp>
      <p:sp>
        <p:nvSpPr>
          <p:cNvPr id="4" name="Slide Number Placeholder 3"/>
          <p:cNvSpPr>
            <a:spLocks noGrp="1"/>
          </p:cNvSpPr>
          <p:nvPr>
            <p:ph type="sldNum" sz="quarter" idx="5"/>
          </p:nvPr>
        </p:nvSpPr>
        <p:spPr/>
        <p:txBody>
          <a:bodyPr/>
          <a:lstStyle/>
          <a:p>
            <a:fld id="{4C7EA617-1BC4-3C47-B7D2-F6E2F3D584AC}" type="slidenum">
              <a:rPr lang="en-US" smtClean="0"/>
              <a:t>11</a:t>
            </a:fld>
            <a:endParaRPr lang="en-US"/>
          </a:p>
        </p:txBody>
      </p:sp>
    </p:spTree>
    <p:extLst>
      <p:ext uri="{BB962C8B-B14F-4D97-AF65-F5344CB8AC3E}">
        <p14:creationId xmlns:p14="http://schemas.microsoft.com/office/powerpoint/2010/main" val="2542728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7EA617-1BC4-3C47-B7D2-F6E2F3D584AC}" type="slidenum">
              <a:rPr lang="en-US" smtClean="0"/>
              <a:t>12</a:t>
            </a:fld>
            <a:endParaRPr lang="en-US"/>
          </a:p>
        </p:txBody>
      </p:sp>
    </p:spTree>
    <p:extLst>
      <p:ext uri="{BB962C8B-B14F-4D97-AF65-F5344CB8AC3E}">
        <p14:creationId xmlns:p14="http://schemas.microsoft.com/office/powerpoint/2010/main" val="21472189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7EA617-1BC4-3C47-B7D2-F6E2F3D584AC}" type="slidenum">
              <a:rPr lang="en-US" smtClean="0"/>
              <a:t>13</a:t>
            </a:fld>
            <a:endParaRPr lang="en-US"/>
          </a:p>
        </p:txBody>
      </p:sp>
    </p:spTree>
    <p:extLst>
      <p:ext uri="{BB962C8B-B14F-4D97-AF65-F5344CB8AC3E}">
        <p14:creationId xmlns:p14="http://schemas.microsoft.com/office/powerpoint/2010/main" val="7647108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Links will be provided to a University approved art history textbook through their online library.  Students will be directed to each required chapter through text clicks.</a:t>
            </a:r>
          </a:p>
          <a:p>
            <a:endParaRPr lang="en-US" dirty="0"/>
          </a:p>
        </p:txBody>
      </p:sp>
      <p:sp>
        <p:nvSpPr>
          <p:cNvPr id="4" name="Slide Number Placeholder 3"/>
          <p:cNvSpPr>
            <a:spLocks noGrp="1"/>
          </p:cNvSpPr>
          <p:nvPr>
            <p:ph type="sldNum" sz="quarter" idx="5"/>
          </p:nvPr>
        </p:nvSpPr>
        <p:spPr/>
        <p:txBody>
          <a:bodyPr/>
          <a:lstStyle/>
          <a:p>
            <a:fld id="{4C7EA617-1BC4-3C47-B7D2-F6E2F3D584AC}" type="slidenum">
              <a:rPr lang="en-US" smtClean="0"/>
              <a:t>14</a:t>
            </a:fld>
            <a:endParaRPr lang="en-US"/>
          </a:p>
        </p:txBody>
      </p:sp>
    </p:spTree>
    <p:extLst>
      <p:ext uri="{BB962C8B-B14F-4D97-AF65-F5344CB8AC3E}">
        <p14:creationId xmlns:p14="http://schemas.microsoft.com/office/powerpoint/2010/main" val="36398125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7EA617-1BC4-3C47-B7D2-F6E2F3D584AC}" type="slidenum">
              <a:rPr lang="en-US" smtClean="0"/>
              <a:t>15</a:t>
            </a:fld>
            <a:endParaRPr lang="en-US"/>
          </a:p>
        </p:txBody>
      </p:sp>
    </p:spTree>
    <p:extLst>
      <p:ext uri="{BB962C8B-B14F-4D97-AF65-F5344CB8AC3E}">
        <p14:creationId xmlns:p14="http://schemas.microsoft.com/office/powerpoint/2010/main" val="31690394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7EA617-1BC4-3C47-B7D2-F6E2F3D584AC}" type="slidenum">
              <a:rPr lang="en-US" smtClean="0"/>
              <a:t>16</a:t>
            </a:fld>
            <a:endParaRPr lang="en-US"/>
          </a:p>
        </p:txBody>
      </p:sp>
    </p:spTree>
    <p:extLst>
      <p:ext uri="{BB962C8B-B14F-4D97-AF65-F5344CB8AC3E}">
        <p14:creationId xmlns:p14="http://schemas.microsoft.com/office/powerpoint/2010/main" val="7917362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Instructional Design team members at Post would be given a PowerPoint Presentation outlining key works of art and analysis of each.  Students will be able to click on an image of art which will open a window with the analysis.</a:t>
            </a:r>
          </a:p>
          <a:p>
            <a:endParaRPr lang="en-US" dirty="0"/>
          </a:p>
        </p:txBody>
      </p:sp>
      <p:sp>
        <p:nvSpPr>
          <p:cNvPr id="4" name="Slide Number Placeholder 3"/>
          <p:cNvSpPr>
            <a:spLocks noGrp="1"/>
          </p:cNvSpPr>
          <p:nvPr>
            <p:ph type="sldNum" sz="quarter" idx="5"/>
          </p:nvPr>
        </p:nvSpPr>
        <p:spPr/>
        <p:txBody>
          <a:bodyPr/>
          <a:lstStyle/>
          <a:p>
            <a:fld id="{4C7EA617-1BC4-3C47-B7D2-F6E2F3D584AC}" type="slidenum">
              <a:rPr lang="en-US" smtClean="0"/>
              <a:t>17</a:t>
            </a:fld>
            <a:endParaRPr lang="en-US"/>
          </a:p>
        </p:txBody>
      </p:sp>
    </p:spTree>
    <p:extLst>
      <p:ext uri="{BB962C8B-B14F-4D97-AF65-F5344CB8AC3E}">
        <p14:creationId xmlns:p14="http://schemas.microsoft.com/office/powerpoint/2010/main" val="11867263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7EA617-1BC4-3C47-B7D2-F6E2F3D584AC}" type="slidenum">
              <a:rPr lang="en-US" smtClean="0"/>
              <a:t>18</a:t>
            </a:fld>
            <a:endParaRPr lang="en-US"/>
          </a:p>
        </p:txBody>
      </p:sp>
    </p:spTree>
    <p:extLst>
      <p:ext uri="{BB962C8B-B14F-4D97-AF65-F5344CB8AC3E}">
        <p14:creationId xmlns:p14="http://schemas.microsoft.com/office/powerpoint/2010/main" val="33553536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7EA617-1BC4-3C47-B7D2-F6E2F3D584AC}" type="slidenum">
              <a:rPr lang="en-US" smtClean="0"/>
              <a:t>19</a:t>
            </a:fld>
            <a:endParaRPr lang="en-US"/>
          </a:p>
        </p:txBody>
      </p:sp>
    </p:spTree>
    <p:extLst>
      <p:ext uri="{BB962C8B-B14F-4D97-AF65-F5344CB8AC3E}">
        <p14:creationId xmlns:p14="http://schemas.microsoft.com/office/powerpoint/2010/main" val="8685261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The video will be presented as a Mash-Up where students can click to open a small window or click to go directly to the YouTube site.</a:t>
            </a:r>
          </a:p>
          <a:p>
            <a:endParaRPr lang="en-US" dirty="0"/>
          </a:p>
        </p:txBody>
      </p:sp>
      <p:sp>
        <p:nvSpPr>
          <p:cNvPr id="4" name="Slide Number Placeholder 3"/>
          <p:cNvSpPr>
            <a:spLocks noGrp="1"/>
          </p:cNvSpPr>
          <p:nvPr>
            <p:ph type="sldNum" sz="quarter" idx="5"/>
          </p:nvPr>
        </p:nvSpPr>
        <p:spPr/>
        <p:txBody>
          <a:bodyPr/>
          <a:lstStyle/>
          <a:p>
            <a:fld id="{4C7EA617-1BC4-3C47-B7D2-F6E2F3D584AC}" type="slidenum">
              <a:rPr lang="en-US" smtClean="0"/>
              <a:t>20</a:t>
            </a:fld>
            <a:endParaRPr lang="en-US"/>
          </a:p>
        </p:txBody>
      </p:sp>
    </p:spTree>
    <p:extLst>
      <p:ext uri="{BB962C8B-B14F-4D97-AF65-F5344CB8AC3E}">
        <p14:creationId xmlns:p14="http://schemas.microsoft.com/office/powerpoint/2010/main" val="11575438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7EA617-1BC4-3C47-B7D2-F6E2F3D584AC}" type="slidenum">
              <a:rPr lang="en-US" smtClean="0"/>
              <a:t>21</a:t>
            </a:fld>
            <a:endParaRPr lang="en-US"/>
          </a:p>
        </p:txBody>
      </p:sp>
    </p:spTree>
    <p:extLst>
      <p:ext uri="{BB962C8B-B14F-4D97-AF65-F5344CB8AC3E}">
        <p14:creationId xmlns:p14="http://schemas.microsoft.com/office/powerpoint/2010/main" val="19852054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7EA617-1BC4-3C47-B7D2-F6E2F3D584AC}" type="slidenum">
              <a:rPr lang="en-US" smtClean="0"/>
              <a:t>22</a:t>
            </a:fld>
            <a:endParaRPr lang="en-US"/>
          </a:p>
        </p:txBody>
      </p:sp>
    </p:spTree>
    <p:extLst>
      <p:ext uri="{BB962C8B-B14F-4D97-AF65-F5344CB8AC3E}">
        <p14:creationId xmlns:p14="http://schemas.microsoft.com/office/powerpoint/2010/main" val="233728733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Links will be provided to a University approved art history textbook through their online library.  </a:t>
            </a:r>
            <a:r>
              <a:rPr lang="en-US" sz="1200"/>
              <a:t>Students will be directed to each required chapter through text clicks.</a:t>
            </a:r>
          </a:p>
          <a:p>
            <a:endParaRPr lang="en-US" dirty="0"/>
          </a:p>
        </p:txBody>
      </p:sp>
      <p:sp>
        <p:nvSpPr>
          <p:cNvPr id="4" name="Slide Number Placeholder 3"/>
          <p:cNvSpPr>
            <a:spLocks noGrp="1"/>
          </p:cNvSpPr>
          <p:nvPr>
            <p:ph type="sldNum" sz="quarter" idx="5"/>
          </p:nvPr>
        </p:nvSpPr>
        <p:spPr/>
        <p:txBody>
          <a:bodyPr/>
          <a:lstStyle/>
          <a:p>
            <a:fld id="{4C7EA617-1BC4-3C47-B7D2-F6E2F3D584AC}" type="slidenum">
              <a:rPr lang="en-US" smtClean="0"/>
              <a:t>23</a:t>
            </a:fld>
            <a:endParaRPr lang="en-US"/>
          </a:p>
        </p:txBody>
      </p:sp>
    </p:spTree>
    <p:extLst>
      <p:ext uri="{BB962C8B-B14F-4D97-AF65-F5344CB8AC3E}">
        <p14:creationId xmlns:p14="http://schemas.microsoft.com/office/powerpoint/2010/main" val="213296687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7EA617-1BC4-3C47-B7D2-F6E2F3D584AC}" type="slidenum">
              <a:rPr lang="en-US" smtClean="0"/>
              <a:t>24</a:t>
            </a:fld>
            <a:endParaRPr lang="en-US"/>
          </a:p>
        </p:txBody>
      </p:sp>
    </p:spTree>
    <p:extLst>
      <p:ext uri="{BB962C8B-B14F-4D97-AF65-F5344CB8AC3E}">
        <p14:creationId xmlns:p14="http://schemas.microsoft.com/office/powerpoint/2010/main" val="356199968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7EA617-1BC4-3C47-B7D2-F6E2F3D584AC}" type="slidenum">
              <a:rPr lang="en-US" smtClean="0"/>
              <a:t>25</a:t>
            </a:fld>
            <a:endParaRPr lang="en-US"/>
          </a:p>
        </p:txBody>
      </p:sp>
    </p:spTree>
    <p:extLst>
      <p:ext uri="{BB962C8B-B14F-4D97-AF65-F5344CB8AC3E}">
        <p14:creationId xmlns:p14="http://schemas.microsoft.com/office/powerpoint/2010/main" val="125866320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DC07C79A-ED1A-734D-A182-343F2EB5F63F}" type="datetimeFigureOut">
              <a:rPr lang="en-US" smtClean="0"/>
              <a:t>5/30/20</a:t>
            </a:fld>
            <a:endParaRPr lang="en-US"/>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327D5F9D-A05C-8D44-B36B-B73ADB565257}" type="slidenum">
              <a:rPr lang="en-US" smtClean="0"/>
              <a:t>‹#›</a:t>
            </a:fld>
            <a:endParaRPr lang="en-US"/>
          </a:p>
        </p:txBody>
      </p:sp>
    </p:spTree>
    <p:extLst>
      <p:ext uri="{BB962C8B-B14F-4D97-AF65-F5344CB8AC3E}">
        <p14:creationId xmlns:p14="http://schemas.microsoft.com/office/powerpoint/2010/main" val="21817522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C07C79A-ED1A-734D-A182-343F2EB5F63F}" type="datetimeFigureOut">
              <a:rPr lang="en-US" smtClean="0"/>
              <a:t>5/30/20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7D5F9D-A05C-8D44-B36B-B73ADB565257}" type="slidenum">
              <a:rPr lang="en-US" smtClean="0"/>
              <a:t>‹#›</a:t>
            </a:fld>
            <a:endParaRPr lang="en-US"/>
          </a:p>
        </p:txBody>
      </p:sp>
    </p:spTree>
    <p:extLst>
      <p:ext uri="{BB962C8B-B14F-4D97-AF65-F5344CB8AC3E}">
        <p14:creationId xmlns:p14="http://schemas.microsoft.com/office/powerpoint/2010/main" val="33693525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C07C79A-ED1A-734D-A182-343F2EB5F63F}" type="datetimeFigureOut">
              <a:rPr lang="en-US" smtClean="0"/>
              <a:t>5/30/20</a:t>
            </a:fld>
            <a:endParaRPr lang="en-US"/>
          </a:p>
        </p:txBody>
      </p:sp>
      <p:sp>
        <p:nvSpPr>
          <p:cNvPr id="5" name="Footer Placeholder 4"/>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327D5F9D-A05C-8D44-B36B-B73ADB565257}" type="slidenum">
              <a:rPr lang="en-US" smtClean="0"/>
              <a:t>‹#›</a:t>
            </a:fld>
            <a:endParaRPr lang="en-US"/>
          </a:p>
        </p:txBody>
      </p:sp>
    </p:spTree>
    <p:extLst>
      <p:ext uri="{BB962C8B-B14F-4D97-AF65-F5344CB8AC3E}">
        <p14:creationId xmlns:p14="http://schemas.microsoft.com/office/powerpoint/2010/main" val="6358127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C07C79A-ED1A-734D-A182-343F2EB5F63F}" type="datetimeFigureOut">
              <a:rPr lang="en-US" smtClean="0"/>
              <a:t>5/30/20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27D5F9D-A05C-8D44-B36B-B73ADB565257}" type="slidenum">
              <a:rPr lang="en-US" smtClean="0"/>
              <a:t>‹#›</a:t>
            </a:fld>
            <a:endParaRPr lang="en-US"/>
          </a:p>
        </p:txBody>
      </p:sp>
    </p:spTree>
    <p:extLst>
      <p:ext uri="{BB962C8B-B14F-4D97-AF65-F5344CB8AC3E}">
        <p14:creationId xmlns:p14="http://schemas.microsoft.com/office/powerpoint/2010/main" val="8429561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C07C79A-ED1A-734D-A182-343F2EB5F63F}" type="datetimeFigureOut">
              <a:rPr lang="en-US" smtClean="0"/>
              <a:t>5/30/20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27D5F9D-A05C-8D44-B36B-B73ADB565257}" type="slidenum">
              <a:rPr lang="en-US" smtClean="0"/>
              <a:t>‹#›</a:t>
            </a:fld>
            <a:endParaRPr lang="en-US"/>
          </a:p>
        </p:txBody>
      </p:sp>
    </p:spTree>
    <p:extLst>
      <p:ext uri="{BB962C8B-B14F-4D97-AF65-F5344CB8AC3E}">
        <p14:creationId xmlns:p14="http://schemas.microsoft.com/office/powerpoint/2010/main" val="6797833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C07C79A-ED1A-734D-A182-343F2EB5F63F}" type="datetimeFigureOut">
              <a:rPr lang="en-US" smtClean="0"/>
              <a:t>5/30/20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27D5F9D-A05C-8D44-B36B-B73ADB565257}" type="slidenum">
              <a:rPr lang="en-US" smtClean="0"/>
              <a:t>‹#›</a:t>
            </a:fld>
            <a:endParaRPr lang="en-US"/>
          </a:p>
        </p:txBody>
      </p:sp>
    </p:spTree>
    <p:extLst>
      <p:ext uri="{BB962C8B-B14F-4D97-AF65-F5344CB8AC3E}">
        <p14:creationId xmlns:p14="http://schemas.microsoft.com/office/powerpoint/2010/main" val="27125859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C07C79A-ED1A-734D-A182-343F2EB5F63F}" type="datetimeFigureOut">
              <a:rPr lang="en-US" smtClean="0"/>
              <a:t>5/30/20</a:t>
            </a:fld>
            <a:endParaRPr lang="en-US"/>
          </a:p>
        </p:txBody>
      </p:sp>
      <p:sp>
        <p:nvSpPr>
          <p:cNvPr id="3" name="Footer Placeholder 2"/>
          <p:cNvSpPr>
            <a:spLocks noGrp="1"/>
          </p:cNvSpPr>
          <p:nvPr>
            <p:ph type="ftr" sz="quarter" idx="11"/>
          </p:nvPr>
        </p:nvSpPr>
        <p:spPr/>
        <p:txBody>
          <a:bodyPr/>
          <a:lstStyle/>
          <a:p>
            <a:endParaRPr lang="en-US"/>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327D5F9D-A05C-8D44-B36B-B73ADB565257}" type="slidenum">
              <a:rPr lang="en-US" smtClean="0"/>
              <a:t>‹#›</a:t>
            </a:fld>
            <a:endParaRPr lang="en-US"/>
          </a:p>
        </p:txBody>
      </p:sp>
    </p:spTree>
    <p:extLst>
      <p:ext uri="{BB962C8B-B14F-4D97-AF65-F5344CB8AC3E}">
        <p14:creationId xmlns:p14="http://schemas.microsoft.com/office/powerpoint/2010/main" val="12760335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C07C79A-ED1A-734D-A182-343F2EB5F63F}" type="datetimeFigureOut">
              <a:rPr lang="en-US" smtClean="0"/>
              <a:t>5/30/20</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327D5F9D-A05C-8D44-B36B-B73ADB565257}" type="slidenum">
              <a:rPr lang="en-US" smtClean="0"/>
              <a:t>‹#›</a:t>
            </a:fld>
            <a:endParaRPr lang="en-US"/>
          </a:p>
        </p:txBody>
      </p:sp>
    </p:spTree>
    <p:extLst>
      <p:ext uri="{BB962C8B-B14F-4D97-AF65-F5344CB8AC3E}">
        <p14:creationId xmlns:p14="http://schemas.microsoft.com/office/powerpoint/2010/main" val="25574222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C07C79A-ED1A-734D-A182-343F2EB5F63F}" type="datetimeFigureOut">
              <a:rPr lang="en-US" smtClean="0"/>
              <a:t>5/30/20</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327D5F9D-A05C-8D44-B36B-B73ADB565257}" type="slidenum">
              <a:rPr lang="en-US" smtClean="0"/>
              <a:t>‹#›</a:t>
            </a:fld>
            <a:endParaRPr lang="en-US"/>
          </a:p>
        </p:txBody>
      </p:sp>
    </p:spTree>
    <p:extLst>
      <p:ext uri="{BB962C8B-B14F-4D97-AF65-F5344CB8AC3E}">
        <p14:creationId xmlns:p14="http://schemas.microsoft.com/office/powerpoint/2010/main" val="41655528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C07C79A-ED1A-734D-A182-343F2EB5F63F}" type="datetimeFigureOut">
              <a:rPr lang="en-US" smtClean="0"/>
              <a:t>5/30/20</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327D5F9D-A05C-8D44-B36B-B73ADB565257}" type="slidenum">
              <a:rPr lang="en-US" smtClean="0"/>
              <a:t>‹#›</a:t>
            </a:fld>
            <a:endParaRPr lang="en-US"/>
          </a:p>
        </p:txBody>
      </p:sp>
    </p:spTree>
    <p:extLst>
      <p:ext uri="{BB962C8B-B14F-4D97-AF65-F5344CB8AC3E}">
        <p14:creationId xmlns:p14="http://schemas.microsoft.com/office/powerpoint/2010/main" val="11797158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DC07C79A-ED1A-734D-A182-343F2EB5F63F}" type="datetimeFigureOut">
              <a:rPr lang="en-US" smtClean="0"/>
              <a:t>5/30/20</a:t>
            </a:fld>
            <a:endParaRPr lang="en-US"/>
          </a:p>
        </p:txBody>
      </p:sp>
      <p:sp>
        <p:nvSpPr>
          <p:cNvPr id="5" name="Footer Placeholder 4"/>
          <p:cNvSpPr>
            <a:spLocks noGrp="1"/>
          </p:cNvSpPr>
          <p:nvPr>
            <p:ph type="ftr" sz="quarter" idx="11"/>
          </p:nvPr>
        </p:nvSpPr>
        <p:spPr/>
        <p:txBody>
          <a:bodyPr/>
          <a:lstStyle/>
          <a:p>
            <a:endParaRPr lang="en-US"/>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327D5F9D-A05C-8D44-B36B-B73ADB565257}" type="slidenum">
              <a:rPr lang="en-US" smtClean="0"/>
              <a:t>‹#›</a:t>
            </a:fld>
            <a:endParaRPr lang="en-US"/>
          </a:p>
        </p:txBody>
      </p:sp>
    </p:spTree>
    <p:extLst>
      <p:ext uri="{BB962C8B-B14F-4D97-AF65-F5344CB8AC3E}">
        <p14:creationId xmlns:p14="http://schemas.microsoft.com/office/powerpoint/2010/main" val="25873339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DC07C79A-ED1A-734D-A182-343F2EB5F63F}" type="datetimeFigureOut">
              <a:rPr lang="en-US" smtClean="0"/>
              <a:t>5/30/20</a:t>
            </a:fld>
            <a:endParaRPr lang="en-US"/>
          </a:p>
        </p:txBody>
      </p:sp>
      <p:sp>
        <p:nvSpPr>
          <p:cNvPr id="5" name="Footer Placeholder 4"/>
          <p:cNvSpPr>
            <a:spLocks noGrp="1"/>
          </p:cNvSpPr>
          <p:nvPr>
            <p:ph type="ftr" sz="quarter" idx="11"/>
          </p:nvPr>
        </p:nvSpPr>
        <p:spPr/>
        <p:txBody>
          <a:bodyPr/>
          <a:lstStyle/>
          <a:p>
            <a:endParaRPr lang="en-US"/>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327D5F9D-A05C-8D44-B36B-B73ADB565257}" type="slidenum">
              <a:rPr lang="en-US" smtClean="0"/>
              <a:t>‹#›</a:t>
            </a:fld>
            <a:endParaRPr lang="en-US"/>
          </a:p>
        </p:txBody>
      </p:sp>
    </p:spTree>
    <p:extLst>
      <p:ext uri="{BB962C8B-B14F-4D97-AF65-F5344CB8AC3E}">
        <p14:creationId xmlns:p14="http://schemas.microsoft.com/office/powerpoint/2010/main" val="8725426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C07C79A-ED1A-734D-A182-343F2EB5F63F}" type="datetimeFigureOut">
              <a:rPr lang="en-US" smtClean="0"/>
              <a:t>5/30/20</a:t>
            </a:fld>
            <a:endParaRPr lang="en-US"/>
          </a:p>
        </p:txBody>
      </p:sp>
      <p:sp>
        <p:nvSpPr>
          <p:cNvPr id="5" name="Footer Placeholder 4"/>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327D5F9D-A05C-8D44-B36B-B73ADB565257}" type="slidenum">
              <a:rPr lang="en-US" smtClean="0"/>
              <a:t>‹#›</a:t>
            </a:fld>
            <a:endParaRPr lang="en-US"/>
          </a:p>
        </p:txBody>
      </p:sp>
    </p:spTree>
    <p:extLst>
      <p:ext uri="{BB962C8B-B14F-4D97-AF65-F5344CB8AC3E}">
        <p14:creationId xmlns:p14="http://schemas.microsoft.com/office/powerpoint/2010/main" val="616474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DC07C79A-ED1A-734D-A182-343F2EB5F63F}" type="datetimeFigureOut">
              <a:rPr lang="en-US" smtClean="0"/>
              <a:t>5/30/20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27D5F9D-A05C-8D44-B36B-B73ADB565257}" type="slidenum">
              <a:rPr lang="en-US" smtClean="0"/>
              <a:t>‹#›</a:t>
            </a:fld>
            <a:endParaRPr lang="en-US"/>
          </a:p>
        </p:txBody>
      </p:sp>
    </p:spTree>
    <p:extLst>
      <p:ext uri="{BB962C8B-B14F-4D97-AF65-F5344CB8AC3E}">
        <p14:creationId xmlns:p14="http://schemas.microsoft.com/office/powerpoint/2010/main" val="8650855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DC07C79A-ED1A-734D-A182-343F2EB5F63F}" type="datetimeFigureOut">
              <a:rPr lang="en-US" smtClean="0"/>
              <a:t>5/30/20</a:t>
            </a:fld>
            <a:endParaRPr lang="en-US"/>
          </a:p>
        </p:txBody>
      </p:sp>
      <p:sp>
        <p:nvSpPr>
          <p:cNvPr id="8" name="Footer Placeholder 7"/>
          <p:cNvSpPr>
            <a:spLocks noGrp="1"/>
          </p:cNvSpPr>
          <p:nvPr>
            <p:ph type="ftr" sz="quarter" idx="11"/>
          </p:nvPr>
        </p:nvSpPr>
        <p:spPr>
          <a:xfrm>
            <a:off x="561111" y="6391838"/>
            <a:ext cx="3644282" cy="304801"/>
          </a:xfrm>
        </p:spPr>
        <p:txBody>
          <a:bodyPr/>
          <a:lstStyle/>
          <a:p>
            <a:endParaRPr lang="en-US"/>
          </a:p>
        </p:txBody>
      </p:sp>
      <p:sp>
        <p:nvSpPr>
          <p:cNvPr id="9" name="Slide Number Placeholder 8"/>
          <p:cNvSpPr>
            <a:spLocks noGrp="1"/>
          </p:cNvSpPr>
          <p:nvPr>
            <p:ph type="sldNum" sz="quarter" idx="12"/>
          </p:nvPr>
        </p:nvSpPr>
        <p:spPr/>
        <p:txBody>
          <a:bodyPr/>
          <a:lstStyle/>
          <a:p>
            <a:fld id="{327D5F9D-A05C-8D44-B36B-B73ADB565257}" type="slidenum">
              <a:rPr lang="en-US" smtClean="0"/>
              <a:t>‹#›</a:t>
            </a:fld>
            <a:endParaRPr lang="en-US"/>
          </a:p>
        </p:txBody>
      </p:sp>
    </p:spTree>
    <p:extLst>
      <p:ext uri="{BB962C8B-B14F-4D97-AF65-F5344CB8AC3E}">
        <p14:creationId xmlns:p14="http://schemas.microsoft.com/office/powerpoint/2010/main" val="7313685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DC07C79A-ED1A-734D-A182-343F2EB5F63F}" type="datetimeFigureOut">
              <a:rPr lang="en-US" smtClean="0"/>
              <a:t>5/30/20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7D5F9D-A05C-8D44-B36B-B73ADB565257}" type="slidenum">
              <a:rPr lang="en-US" smtClean="0"/>
              <a:t>‹#›</a:t>
            </a:fld>
            <a:endParaRPr lang="en-US"/>
          </a:p>
        </p:txBody>
      </p:sp>
    </p:spTree>
    <p:extLst>
      <p:ext uri="{BB962C8B-B14F-4D97-AF65-F5344CB8AC3E}">
        <p14:creationId xmlns:p14="http://schemas.microsoft.com/office/powerpoint/2010/main" val="271822509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DC07C79A-ED1A-734D-A182-343F2EB5F63F}" type="datetimeFigureOut">
              <a:rPr lang="en-US" smtClean="0"/>
              <a:t>5/30/20</a:t>
            </a:fld>
            <a:endParaRPr lang="en-US"/>
          </a:p>
        </p:txBody>
      </p:sp>
      <p:sp>
        <p:nvSpPr>
          <p:cNvPr id="5" name="Footer Placeholder 4"/>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327D5F9D-A05C-8D44-B36B-B73ADB565257}" type="slidenum">
              <a:rPr lang="en-US" smtClean="0"/>
              <a:t>‹#›</a:t>
            </a:fld>
            <a:endParaRPr lang="en-US"/>
          </a:p>
        </p:txBody>
      </p:sp>
    </p:spTree>
    <p:extLst>
      <p:ext uri="{BB962C8B-B14F-4D97-AF65-F5344CB8AC3E}">
        <p14:creationId xmlns:p14="http://schemas.microsoft.com/office/powerpoint/2010/main" val="29373107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DC07C79A-ED1A-734D-A182-343F2EB5F63F}" type="datetimeFigureOut">
              <a:rPr lang="en-US" smtClean="0"/>
              <a:t>5/30/20</a:t>
            </a:fld>
            <a:endParaRPr lang="en-US"/>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327D5F9D-A05C-8D44-B36B-B73ADB565257}" type="slidenum">
              <a:rPr lang="en-US" smtClean="0"/>
              <a:t>‹#›</a:t>
            </a:fld>
            <a:endParaRPr lang="en-US"/>
          </a:p>
        </p:txBody>
      </p:sp>
    </p:spTree>
    <p:extLst>
      <p:ext uri="{BB962C8B-B14F-4D97-AF65-F5344CB8AC3E}">
        <p14:creationId xmlns:p14="http://schemas.microsoft.com/office/powerpoint/2010/main" val="1171216165"/>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 id="2147483713"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hyperlink" Target="https://www.metmuseum.org/toah/hd/anat/hd_anat.htm" TargetMode="External"/><Relationship Id="rId5" Type="http://schemas.openxmlformats.org/officeDocument/2006/relationships/hyperlink" Target="https://www.metmuseum.org/toah/hd/itar/hd_itar.htm" TargetMode="Externa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4.xml"/><Relationship Id="rId5" Type="http://schemas.openxmlformats.org/officeDocument/2006/relationships/hyperlink" Target="https://www.youtube.com/watch?v=tecocKSclwc&amp;vl=en" TargetMode="Externa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7.xml"/><Relationship Id="rId1" Type="http://schemas.openxmlformats.org/officeDocument/2006/relationships/slideLayout" Target="../slideLayouts/slideLayout4.xml"/><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0.xml"/><Relationship Id="rId1" Type="http://schemas.openxmlformats.org/officeDocument/2006/relationships/slideLayout" Target="../slideLayouts/slideLayout4.xml"/><Relationship Id="rId5" Type="http://schemas.openxmlformats.org/officeDocument/2006/relationships/hyperlink" Target="https://www.youtube.com/watch?v=1E91KmfiUGY" TargetMode="External"/><Relationship Id="rId4" Type="http://schemas.openxmlformats.org/officeDocument/2006/relationships/image" Target="../media/image20.png"/></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3.xml"/><Relationship Id="rId1" Type="http://schemas.openxmlformats.org/officeDocument/2006/relationships/slideLayout" Target="../slideLayouts/slideLayout4.xml"/><Relationship Id="rId4" Type="http://schemas.openxmlformats.org/officeDocument/2006/relationships/image" Target="../media/image23.png"/></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hyperlink" Target="https://www.youtube.com/watch?v=tecocKSclwc&amp;vl=en" TargetMode="External"/><Relationship Id="rId2" Type="http://schemas.openxmlformats.org/officeDocument/2006/relationships/hyperlink" Target="https://www.metmuseum.org/toah/hd/anat/hd_anat.htm" TargetMode="External"/><Relationship Id="rId1" Type="http://schemas.openxmlformats.org/officeDocument/2006/relationships/slideLayout" Target="../slideLayouts/slideLayout2.xml"/><Relationship Id="rId5" Type="http://schemas.openxmlformats.org/officeDocument/2006/relationships/hyperlink" Target="https://www.youtube.com/watch?v=1E91KmfiUGY" TargetMode="External"/><Relationship Id="rId4" Type="http://schemas.openxmlformats.org/officeDocument/2006/relationships/hyperlink" Target="https://www.metmuseum.org/toah/hd/itar/hd_itar.ht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accent4"/>
            </a:gs>
          </a:gsLst>
          <a:lin ang="2520000" scaled="0"/>
        </a:gra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5E2112F-D609-9C4D-9BC9-383A5D423DB4}"/>
              </a:ext>
            </a:extLst>
          </p:cNvPr>
          <p:cNvSpPr>
            <a:spLocks noGrp="1"/>
          </p:cNvSpPr>
          <p:nvPr>
            <p:ph type="title"/>
          </p:nvPr>
        </p:nvSpPr>
        <p:spPr>
          <a:xfrm>
            <a:off x="1154954" y="838199"/>
            <a:ext cx="8761413" cy="706964"/>
          </a:xfrm>
        </p:spPr>
        <p:txBody>
          <a:bodyPr/>
          <a:lstStyle/>
          <a:p>
            <a:r>
              <a:rPr lang="en-US" dirty="0"/>
              <a:t>Online Art History II Development</a:t>
            </a:r>
          </a:p>
        </p:txBody>
      </p:sp>
      <p:sp>
        <p:nvSpPr>
          <p:cNvPr id="5" name="Content Placeholder 4">
            <a:extLst>
              <a:ext uri="{FF2B5EF4-FFF2-40B4-BE49-F238E27FC236}">
                <a16:creationId xmlns:a16="http://schemas.microsoft.com/office/drawing/2014/main" id="{F85789E4-D560-EE41-90C4-00A8E9745C39}"/>
              </a:ext>
            </a:extLst>
          </p:cNvPr>
          <p:cNvSpPr>
            <a:spLocks noGrp="1"/>
          </p:cNvSpPr>
          <p:nvPr>
            <p:ph sz="half" idx="1"/>
          </p:nvPr>
        </p:nvSpPr>
        <p:spPr>
          <a:xfrm>
            <a:off x="1158131" y="2289065"/>
            <a:ext cx="4825158" cy="3416301"/>
          </a:xfrm>
        </p:spPr>
        <p:txBody>
          <a:bodyPr>
            <a:normAutofit fontScale="92500" lnSpcReduction="10000"/>
          </a:bodyPr>
          <a:lstStyle/>
          <a:p>
            <a:r>
              <a:rPr lang="en-US" dirty="0"/>
              <a:t>This project will be the creation of an online Art History 2 course that can be used for Post University’s online program.  Art History is a popular undergraduate course at Post as it provides an interesting topic for a Humanities credit.  The current shell for Art History 2 is outdated, so this is an opportunity to create a better one through the information learning in E-Learning Design for Diverse Environments.  The project will be divided into 8 Units, arranged in historical, chronological order, starting with the Renaissance.</a:t>
            </a:r>
          </a:p>
        </p:txBody>
      </p:sp>
      <p:sp>
        <p:nvSpPr>
          <p:cNvPr id="6" name="Content Placeholder 5">
            <a:extLst>
              <a:ext uri="{FF2B5EF4-FFF2-40B4-BE49-F238E27FC236}">
                <a16:creationId xmlns:a16="http://schemas.microsoft.com/office/drawing/2014/main" id="{A4576E72-C427-5248-9F7A-034D0EAE4649}"/>
              </a:ext>
            </a:extLst>
          </p:cNvPr>
          <p:cNvSpPr>
            <a:spLocks noGrp="1"/>
          </p:cNvSpPr>
          <p:nvPr>
            <p:ph sz="half" idx="2"/>
          </p:nvPr>
        </p:nvSpPr>
        <p:spPr/>
        <p:txBody>
          <a:bodyPr>
            <a:normAutofit fontScale="92500" lnSpcReduction="10000"/>
          </a:bodyPr>
          <a:lstStyle/>
          <a:p>
            <a:r>
              <a:rPr lang="en-US" dirty="0"/>
              <a:t>Color and font choices are based on Post University’s recent branding changes from green and white to orange and purple.  Orange and purple will be used throughout the storyboard.</a:t>
            </a:r>
          </a:p>
          <a:p>
            <a:r>
              <a:rPr lang="en-US" dirty="0"/>
              <a:t>Font will be Century Gothic, 12pt.  It is a clean and simple font, easy to read, and closely matches the Post University logo text.</a:t>
            </a:r>
          </a:p>
        </p:txBody>
      </p:sp>
      <p:sp>
        <p:nvSpPr>
          <p:cNvPr id="8" name="Rectangle 7">
            <a:extLst>
              <a:ext uri="{FF2B5EF4-FFF2-40B4-BE49-F238E27FC236}">
                <a16:creationId xmlns:a16="http://schemas.microsoft.com/office/drawing/2014/main" id="{11041291-758A-B245-B939-BEC24701CF5F}"/>
              </a:ext>
            </a:extLst>
          </p:cNvPr>
          <p:cNvSpPr/>
          <p:nvPr/>
        </p:nvSpPr>
        <p:spPr>
          <a:xfrm>
            <a:off x="10415588" y="0"/>
            <a:ext cx="728662" cy="120015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DB74621E-8CC7-5348-9CDA-653D44F209B0}"/>
              </a:ext>
            </a:extLst>
          </p:cNvPr>
          <p:cNvSpPr txBox="1"/>
          <p:nvPr/>
        </p:nvSpPr>
        <p:spPr>
          <a:xfrm>
            <a:off x="1154954" y="1545163"/>
            <a:ext cx="2412579" cy="400110"/>
          </a:xfrm>
          <a:prstGeom prst="rect">
            <a:avLst/>
          </a:prstGeom>
          <a:noFill/>
        </p:spPr>
        <p:txBody>
          <a:bodyPr wrap="square" rtlCol="0">
            <a:spAutoFit/>
          </a:bodyPr>
          <a:lstStyle/>
          <a:p>
            <a:r>
              <a:rPr lang="en-US" sz="2000" dirty="0">
                <a:solidFill>
                  <a:schemeClr val="bg1"/>
                </a:solidFill>
              </a:rPr>
              <a:t>Tracy Collamore</a:t>
            </a:r>
          </a:p>
        </p:txBody>
      </p:sp>
    </p:spTree>
    <p:extLst>
      <p:ext uri="{BB962C8B-B14F-4D97-AF65-F5344CB8AC3E}">
        <p14:creationId xmlns:p14="http://schemas.microsoft.com/office/powerpoint/2010/main" val="19833856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DDA34B8A-FA8D-4E16-AD72-7B60B1C2582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6" name="Rectangle 15">
              <a:extLst>
                <a:ext uri="{FF2B5EF4-FFF2-40B4-BE49-F238E27FC236}">
                  <a16:creationId xmlns:a16="http://schemas.microsoft.com/office/drawing/2014/main" id="{6885D229-60DD-4D71-8181-10E781C149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3">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a:extLst>
                <a:ext uri="{FF2B5EF4-FFF2-40B4-BE49-F238E27FC236}">
                  <a16:creationId xmlns:a16="http://schemas.microsoft.com/office/drawing/2014/main" id="{0B0DAA45-BE66-4F0C-93A6-519D941071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a:extLst>
                <a:ext uri="{FF2B5EF4-FFF2-40B4-BE49-F238E27FC236}">
                  <a16:creationId xmlns:a16="http://schemas.microsoft.com/office/drawing/2014/main" id="{EF449A3D-A43B-4688-BD89-35734D0072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a:extLst>
                <a:ext uri="{FF2B5EF4-FFF2-40B4-BE49-F238E27FC236}">
                  <a16:creationId xmlns:a16="http://schemas.microsoft.com/office/drawing/2014/main" id="{74E9975C-AF3D-48EF-B3F0-112A01A3820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a:extLst>
                <a:ext uri="{FF2B5EF4-FFF2-40B4-BE49-F238E27FC236}">
                  <a16:creationId xmlns:a16="http://schemas.microsoft.com/office/drawing/2014/main" id="{CF00A076-2FEA-40D1-8F85-8424817979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a:extLst>
                <a:ext uri="{FF2B5EF4-FFF2-40B4-BE49-F238E27FC236}">
                  <a16:creationId xmlns:a16="http://schemas.microsoft.com/office/drawing/2014/main" id="{A2E68741-6133-4CAA-BF3C-F0E6CF40C5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Freeform 5">
              <a:extLst>
                <a:ext uri="{FF2B5EF4-FFF2-40B4-BE49-F238E27FC236}">
                  <a16:creationId xmlns:a16="http://schemas.microsoft.com/office/drawing/2014/main" id="{76C01C64-4A8B-42FC-93C5-2D6A3EBAB7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3" name="Freeform 5">
              <a:extLst>
                <a:ext uri="{FF2B5EF4-FFF2-40B4-BE49-F238E27FC236}">
                  <a16:creationId xmlns:a16="http://schemas.microsoft.com/office/drawing/2014/main" id="{D969AEA9-C1EE-45E1-9964-D9705492E1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24" name="Freeform 5">
              <a:extLst>
                <a:ext uri="{FF2B5EF4-FFF2-40B4-BE49-F238E27FC236}">
                  <a16:creationId xmlns:a16="http://schemas.microsoft.com/office/drawing/2014/main" id="{4845E67D-4E5B-44B3-AB74-5E95C839E7A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6" name="Rectangle 25">
            <a:extLst>
              <a:ext uri="{FF2B5EF4-FFF2-40B4-BE49-F238E27FC236}">
                <a16:creationId xmlns:a16="http://schemas.microsoft.com/office/drawing/2014/main" id="{079CE317-680B-449C-A423-71C1FE069B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8" name="Rectangle 27">
            <a:extLst>
              <a:ext uri="{FF2B5EF4-FFF2-40B4-BE49-F238E27FC236}">
                <a16:creationId xmlns:a16="http://schemas.microsoft.com/office/drawing/2014/main" id="{F70C2B8F-6B1B-46D5-86E6-40F36C695F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sp>
      <p:sp>
        <p:nvSpPr>
          <p:cNvPr id="30" name="Freeform 5">
            <a:extLst>
              <a:ext uri="{FF2B5EF4-FFF2-40B4-BE49-F238E27FC236}">
                <a16:creationId xmlns:a16="http://schemas.microsoft.com/office/drawing/2014/main" id="{DB521824-592C-476A-AB0A-CA0C6D1F34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tx1">
              <a:alpha val="20000"/>
            </a:schemeClr>
          </a:solidFill>
          <a:ln>
            <a:noFill/>
          </a:ln>
        </p:spPr>
      </p:sp>
      <p:sp>
        <p:nvSpPr>
          <p:cNvPr id="32" name="Freeform: Shape 31">
            <a:extLst>
              <a:ext uri="{FF2B5EF4-FFF2-40B4-BE49-F238E27FC236}">
                <a16:creationId xmlns:a16="http://schemas.microsoft.com/office/drawing/2014/main" id="{A2749EFA-8EE4-4EB8-9424-8E593B9320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950898" y="638067"/>
            <a:ext cx="6053670" cy="5581866"/>
          </a:xfrm>
          <a:custGeom>
            <a:avLst/>
            <a:gdLst>
              <a:gd name="connsiteX0" fmla="*/ 6053670 w 6053670"/>
              <a:gd name="connsiteY0" fmla="*/ 1098 h 5581866"/>
              <a:gd name="connsiteX1" fmla="*/ 6053670 w 6053670"/>
              <a:gd name="connsiteY1" fmla="*/ 514028 h 5581866"/>
              <a:gd name="connsiteX2" fmla="*/ 6053670 w 6053670"/>
              <a:gd name="connsiteY2" fmla="*/ 1254558 h 5581866"/>
              <a:gd name="connsiteX3" fmla="*/ 6053670 w 6053670"/>
              <a:gd name="connsiteY3" fmla="*/ 5581866 h 5581866"/>
              <a:gd name="connsiteX4" fmla="*/ 0 w 6053670"/>
              <a:gd name="connsiteY4" fmla="*/ 5581866 h 5581866"/>
              <a:gd name="connsiteX5" fmla="*/ 0 w 6053670"/>
              <a:gd name="connsiteY5" fmla="*/ 1249853 h 5581866"/>
              <a:gd name="connsiteX6" fmla="*/ 0 w 6053670"/>
              <a:gd name="connsiteY6" fmla="*/ 514028 h 5581866"/>
              <a:gd name="connsiteX7" fmla="*/ 0 w 6053670"/>
              <a:gd name="connsiteY7" fmla="*/ 0 h 5581866"/>
              <a:gd name="connsiteX8" fmla="*/ 35717 w 6053670"/>
              <a:gd name="connsiteY8" fmla="*/ 5488 h 5581866"/>
              <a:gd name="connsiteX9" fmla="*/ 140445 w 6053670"/>
              <a:gd name="connsiteY9" fmla="*/ 21641 h 5581866"/>
              <a:gd name="connsiteX10" fmla="*/ 216722 w 6053670"/>
              <a:gd name="connsiteY10" fmla="*/ 32932 h 5581866"/>
              <a:gd name="connsiteX11" fmla="*/ 307527 w 6053670"/>
              <a:gd name="connsiteY11" fmla="*/ 44850 h 5581866"/>
              <a:gd name="connsiteX12" fmla="*/ 415282 w 6053670"/>
              <a:gd name="connsiteY12" fmla="*/ 59121 h 5581866"/>
              <a:gd name="connsiteX13" fmla="*/ 534539 w 6053670"/>
              <a:gd name="connsiteY13" fmla="*/ 74175 h 5581866"/>
              <a:gd name="connsiteX14" fmla="*/ 668931 w 6053670"/>
              <a:gd name="connsiteY14" fmla="*/ 90014 h 5581866"/>
              <a:gd name="connsiteX15" fmla="*/ 815430 w 6053670"/>
              <a:gd name="connsiteY15" fmla="*/ 106794 h 5581866"/>
              <a:gd name="connsiteX16" fmla="*/ 974641 w 6053670"/>
              <a:gd name="connsiteY16" fmla="*/ 123574 h 5581866"/>
              <a:gd name="connsiteX17" fmla="*/ 1144144 w 6053670"/>
              <a:gd name="connsiteY17" fmla="*/ 140667 h 5581866"/>
              <a:gd name="connsiteX18" fmla="*/ 1326965 w 6053670"/>
              <a:gd name="connsiteY18" fmla="*/ 156506 h 5581866"/>
              <a:gd name="connsiteX19" fmla="*/ 1518261 w 6053670"/>
              <a:gd name="connsiteY19" fmla="*/ 171717 h 5581866"/>
              <a:gd name="connsiteX20" fmla="*/ 1720453 w 6053670"/>
              <a:gd name="connsiteY20" fmla="*/ 185518 h 5581866"/>
              <a:gd name="connsiteX21" fmla="*/ 1931121 w 6053670"/>
              <a:gd name="connsiteY21" fmla="*/ 198690 h 5581866"/>
              <a:gd name="connsiteX22" fmla="*/ 2150869 w 6053670"/>
              <a:gd name="connsiteY22" fmla="*/ 211079 h 5581866"/>
              <a:gd name="connsiteX23" fmla="*/ 2263467 w 6053670"/>
              <a:gd name="connsiteY23" fmla="*/ 215470 h 5581866"/>
              <a:gd name="connsiteX24" fmla="*/ 2378487 w 6053670"/>
              <a:gd name="connsiteY24" fmla="*/ 220332 h 5581866"/>
              <a:gd name="connsiteX25" fmla="*/ 2495323 w 6053670"/>
              <a:gd name="connsiteY25" fmla="*/ 224879 h 5581866"/>
              <a:gd name="connsiteX26" fmla="*/ 2612764 w 6053670"/>
              <a:gd name="connsiteY26" fmla="*/ 227859 h 5581866"/>
              <a:gd name="connsiteX27" fmla="*/ 2732627 w 6053670"/>
              <a:gd name="connsiteY27" fmla="*/ 230525 h 5581866"/>
              <a:gd name="connsiteX28" fmla="*/ 2853700 w 6053670"/>
              <a:gd name="connsiteY28" fmla="*/ 233348 h 5581866"/>
              <a:gd name="connsiteX29" fmla="*/ 2977195 w 6053670"/>
              <a:gd name="connsiteY29" fmla="*/ 235229 h 5581866"/>
              <a:gd name="connsiteX30" fmla="*/ 3101900 w 6053670"/>
              <a:gd name="connsiteY30" fmla="*/ 235229 h 5581866"/>
              <a:gd name="connsiteX31" fmla="*/ 3227817 w 6053670"/>
              <a:gd name="connsiteY31" fmla="*/ 236170 h 5581866"/>
              <a:gd name="connsiteX32" fmla="*/ 3354944 w 6053670"/>
              <a:gd name="connsiteY32" fmla="*/ 235229 h 5581866"/>
              <a:gd name="connsiteX33" fmla="*/ 3483887 w 6053670"/>
              <a:gd name="connsiteY33" fmla="*/ 233348 h 5581866"/>
              <a:gd name="connsiteX34" fmla="*/ 3612830 w 6053670"/>
              <a:gd name="connsiteY34" fmla="*/ 231623 h 5581866"/>
              <a:gd name="connsiteX35" fmla="*/ 3743589 w 6053670"/>
              <a:gd name="connsiteY35" fmla="*/ 227859 h 5581866"/>
              <a:gd name="connsiteX36" fmla="*/ 3875559 w 6053670"/>
              <a:gd name="connsiteY36" fmla="*/ 223938 h 5581866"/>
              <a:gd name="connsiteX37" fmla="*/ 4007529 w 6053670"/>
              <a:gd name="connsiteY37" fmla="*/ 219391 h 5581866"/>
              <a:gd name="connsiteX38" fmla="*/ 4140710 w 6053670"/>
              <a:gd name="connsiteY38" fmla="*/ 212961 h 5581866"/>
              <a:gd name="connsiteX39" fmla="*/ 4275102 w 6053670"/>
              <a:gd name="connsiteY39" fmla="*/ 205277 h 5581866"/>
              <a:gd name="connsiteX40" fmla="*/ 4410098 w 6053670"/>
              <a:gd name="connsiteY40" fmla="*/ 197907 h 5581866"/>
              <a:gd name="connsiteX41" fmla="*/ 4545096 w 6053670"/>
              <a:gd name="connsiteY41" fmla="*/ 188498 h 5581866"/>
              <a:gd name="connsiteX42" fmla="*/ 4681909 w 6053670"/>
              <a:gd name="connsiteY42" fmla="*/ 177207 h 5581866"/>
              <a:gd name="connsiteX43" fmla="*/ 4816905 w 6053670"/>
              <a:gd name="connsiteY43" fmla="*/ 165916 h 5581866"/>
              <a:gd name="connsiteX44" fmla="*/ 4954323 w 6053670"/>
              <a:gd name="connsiteY44" fmla="*/ 152899 h 5581866"/>
              <a:gd name="connsiteX45" fmla="*/ 5092347 w 6053670"/>
              <a:gd name="connsiteY45" fmla="*/ 138629 h 5581866"/>
              <a:gd name="connsiteX46" fmla="*/ 5228555 w 6053670"/>
              <a:gd name="connsiteY46" fmla="*/ 123574 h 5581866"/>
              <a:gd name="connsiteX47" fmla="*/ 5366578 w 6053670"/>
              <a:gd name="connsiteY47" fmla="*/ 106010 h 5581866"/>
              <a:gd name="connsiteX48" fmla="*/ 5503997 w 6053670"/>
              <a:gd name="connsiteY48" fmla="*/ 87192 h 5581866"/>
              <a:gd name="connsiteX49" fmla="*/ 5642020 w 6053670"/>
              <a:gd name="connsiteY49" fmla="*/ 68530 h 5581866"/>
              <a:gd name="connsiteX50" fmla="*/ 5779438 w 6053670"/>
              <a:gd name="connsiteY50" fmla="*/ 46733 h 5581866"/>
              <a:gd name="connsiteX51" fmla="*/ 5916251 w 6053670"/>
              <a:gd name="connsiteY51" fmla="*/ 24464 h 5581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5581866">
                <a:moveTo>
                  <a:pt x="6053670" y="1098"/>
                </a:moveTo>
                <a:lnTo>
                  <a:pt x="6053670" y="514028"/>
                </a:lnTo>
                <a:lnTo>
                  <a:pt x="6053670" y="1254558"/>
                </a:lnTo>
                <a:lnTo>
                  <a:pt x="6053670" y="5581866"/>
                </a:lnTo>
                <a:lnTo>
                  <a:pt x="0" y="5581866"/>
                </a:lnTo>
                <a:lnTo>
                  <a:pt x="0" y="1249853"/>
                </a:lnTo>
                <a:lnTo>
                  <a:pt x="0" y="514028"/>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0" y="235229"/>
                </a:lnTo>
                <a:lnTo>
                  <a:pt x="3227817" y="236170"/>
                </a:lnTo>
                <a:lnTo>
                  <a:pt x="3354944" y="235229"/>
                </a:lnTo>
                <a:lnTo>
                  <a:pt x="3483887" y="233348"/>
                </a:lnTo>
                <a:lnTo>
                  <a:pt x="3612830" y="231623"/>
                </a:lnTo>
                <a:lnTo>
                  <a:pt x="3743589" y="227859"/>
                </a:lnTo>
                <a:lnTo>
                  <a:pt x="3875559" y="223938"/>
                </a:lnTo>
                <a:lnTo>
                  <a:pt x="4007529"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tx1"/>
          </a:solidFill>
          <a:ln>
            <a:noFill/>
          </a:ln>
        </p:spPr>
      </p:sp>
      <p:sp>
        <p:nvSpPr>
          <p:cNvPr id="34" name="Freeform 5">
            <a:extLst>
              <a:ext uri="{FF2B5EF4-FFF2-40B4-BE49-F238E27FC236}">
                <a16:creationId xmlns:a16="http://schemas.microsoft.com/office/drawing/2014/main" id="{B5C860C9-D4F9-4350-80DA-0D1CD36C77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sp>
      <p:sp>
        <p:nvSpPr>
          <p:cNvPr id="2" name="Title 1">
            <a:extLst>
              <a:ext uri="{FF2B5EF4-FFF2-40B4-BE49-F238E27FC236}">
                <a16:creationId xmlns:a16="http://schemas.microsoft.com/office/drawing/2014/main" id="{ECF7AB9C-00BC-FB49-894D-88809A8E1C87}"/>
              </a:ext>
            </a:extLst>
          </p:cNvPr>
          <p:cNvSpPr>
            <a:spLocks noGrp="1"/>
          </p:cNvSpPr>
          <p:nvPr>
            <p:ph type="title"/>
          </p:nvPr>
        </p:nvSpPr>
        <p:spPr>
          <a:xfrm>
            <a:off x="625089" y="941934"/>
            <a:ext cx="5132438" cy="1622322"/>
          </a:xfrm>
        </p:spPr>
        <p:txBody>
          <a:bodyPr vert="horz" lIns="91440" tIns="45720" rIns="91440" bIns="45720" rtlCol="0" anchor="ctr">
            <a:normAutofit/>
          </a:bodyPr>
          <a:lstStyle/>
          <a:p>
            <a:pPr>
              <a:lnSpc>
                <a:spcPct val="90000"/>
              </a:lnSpc>
            </a:pPr>
            <a:r>
              <a:rPr lang="en-US" sz="3100" b="0" i="0" kern="1200" dirty="0">
                <a:solidFill>
                  <a:srgbClr val="EBEBEB"/>
                </a:solidFill>
                <a:latin typeface="+mj-lt"/>
                <a:ea typeface="+mj-ea"/>
                <a:cs typeface="+mj-cs"/>
              </a:rPr>
              <a:t>Unit 1: 13</a:t>
            </a:r>
            <a:r>
              <a:rPr lang="en-US" sz="3100" b="0" i="0" kern="1200" baseline="30000" dirty="0">
                <a:solidFill>
                  <a:srgbClr val="EBEBEB"/>
                </a:solidFill>
                <a:latin typeface="+mj-lt"/>
                <a:ea typeface="+mj-ea"/>
                <a:cs typeface="+mj-cs"/>
              </a:rPr>
              <a:t>th</a:t>
            </a:r>
            <a:r>
              <a:rPr lang="en-US" sz="3100" b="0" i="0" kern="1200" dirty="0">
                <a:solidFill>
                  <a:srgbClr val="EBEBEB"/>
                </a:solidFill>
                <a:latin typeface="+mj-lt"/>
                <a:ea typeface="+mj-ea"/>
                <a:cs typeface="+mj-cs"/>
              </a:rPr>
              <a:t>-15</a:t>
            </a:r>
            <a:r>
              <a:rPr lang="en-US" sz="3100" b="0" i="0" kern="1200" baseline="30000" dirty="0">
                <a:solidFill>
                  <a:srgbClr val="EBEBEB"/>
                </a:solidFill>
                <a:latin typeface="+mj-lt"/>
                <a:ea typeface="+mj-ea"/>
                <a:cs typeface="+mj-cs"/>
              </a:rPr>
              <a:t>th</a:t>
            </a:r>
            <a:r>
              <a:rPr lang="en-US" sz="3100" b="0" i="0" kern="1200" dirty="0">
                <a:solidFill>
                  <a:srgbClr val="EBEBEB"/>
                </a:solidFill>
                <a:latin typeface="+mj-lt"/>
                <a:ea typeface="+mj-ea"/>
                <a:cs typeface="+mj-cs"/>
              </a:rPr>
              <a:t> Century Italy and Northern Europe</a:t>
            </a:r>
            <a:br>
              <a:rPr lang="en-US" sz="3100" b="0" i="0" kern="1200" dirty="0">
                <a:solidFill>
                  <a:srgbClr val="EBEBEB"/>
                </a:solidFill>
                <a:latin typeface="+mj-lt"/>
                <a:ea typeface="+mj-ea"/>
                <a:cs typeface="+mj-cs"/>
              </a:rPr>
            </a:br>
            <a:r>
              <a:rPr lang="en-US" sz="3100" b="0" i="0" kern="1200" dirty="0">
                <a:solidFill>
                  <a:srgbClr val="EBEBEB"/>
                </a:solidFill>
                <a:latin typeface="+mj-lt"/>
                <a:ea typeface="+mj-ea"/>
                <a:cs typeface="+mj-cs"/>
              </a:rPr>
              <a:t> </a:t>
            </a:r>
          </a:p>
        </p:txBody>
      </p:sp>
      <p:pic>
        <p:nvPicPr>
          <p:cNvPr id="8" name="Content Placeholder 7" descr="A painting of a person&#10;&#10;Description automatically generated">
            <a:extLst>
              <a:ext uri="{FF2B5EF4-FFF2-40B4-BE49-F238E27FC236}">
                <a16:creationId xmlns:a16="http://schemas.microsoft.com/office/drawing/2014/main" id="{C05590F3-FE51-3148-9AB3-6E2086D2EBD1}"/>
              </a:ext>
            </a:extLst>
          </p:cNvPr>
          <p:cNvPicPr>
            <a:picLocks noChangeAspect="1"/>
          </p:cNvPicPr>
          <p:nvPr/>
        </p:nvPicPr>
        <p:blipFill>
          <a:blip r:embed="rId4"/>
          <a:stretch>
            <a:fillRect/>
          </a:stretch>
        </p:blipFill>
        <p:spPr>
          <a:xfrm>
            <a:off x="6714836" y="1162263"/>
            <a:ext cx="4828707" cy="4551055"/>
          </a:xfrm>
          <a:prstGeom prst="rect">
            <a:avLst/>
          </a:prstGeom>
        </p:spPr>
      </p:pic>
      <p:sp>
        <p:nvSpPr>
          <p:cNvPr id="36" name="Rectangle 35">
            <a:extLst>
              <a:ext uri="{FF2B5EF4-FFF2-40B4-BE49-F238E27FC236}">
                <a16:creationId xmlns:a16="http://schemas.microsoft.com/office/drawing/2014/main" id="{538A90C8-AE0E-4EBA-9AF8-EEDB206020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Content Placeholder 11">
            <a:extLst>
              <a:ext uri="{FF2B5EF4-FFF2-40B4-BE49-F238E27FC236}">
                <a16:creationId xmlns:a16="http://schemas.microsoft.com/office/drawing/2014/main" id="{4DDC6E93-4C4A-46A7-8E27-45C52DD74D6C}"/>
              </a:ext>
            </a:extLst>
          </p:cNvPr>
          <p:cNvSpPr>
            <a:spLocks noGrp="1"/>
          </p:cNvSpPr>
          <p:nvPr>
            <p:ph sz="half" idx="1"/>
          </p:nvPr>
        </p:nvSpPr>
        <p:spPr>
          <a:xfrm>
            <a:off x="661176" y="1802778"/>
            <a:ext cx="5132439" cy="3811742"/>
          </a:xfrm>
        </p:spPr>
        <p:txBody>
          <a:bodyPr vert="horz" lIns="91440" tIns="45720" rIns="91440" bIns="45720" rtlCol="0" anchor="ctr">
            <a:normAutofit/>
          </a:bodyPr>
          <a:lstStyle/>
          <a:p>
            <a:r>
              <a:rPr lang="en-US" dirty="0">
                <a:solidFill>
                  <a:srgbClr val="FFFFFF"/>
                </a:solidFill>
              </a:rPr>
              <a:t>Absorb Activity:</a:t>
            </a:r>
          </a:p>
          <a:p>
            <a:r>
              <a:rPr lang="en-US" dirty="0"/>
              <a:t>Explore Unit 1’s content in an interactive presentation, including images of major works of art and scholarly analyses of each from the Art History textbook.</a:t>
            </a:r>
          </a:p>
          <a:p>
            <a:endParaRPr lang="en-US" dirty="0">
              <a:solidFill>
                <a:srgbClr val="FFFFFF"/>
              </a:solidFill>
            </a:endParaRPr>
          </a:p>
        </p:txBody>
      </p:sp>
      <p:sp>
        <p:nvSpPr>
          <p:cNvPr id="5" name="Rectangle 4">
            <a:extLst>
              <a:ext uri="{FF2B5EF4-FFF2-40B4-BE49-F238E27FC236}">
                <a16:creationId xmlns:a16="http://schemas.microsoft.com/office/drawing/2014/main" id="{84439502-ED6F-6C4E-9FA5-2640846818B1}"/>
              </a:ext>
            </a:extLst>
          </p:cNvPr>
          <p:cNvSpPr/>
          <p:nvPr/>
        </p:nvSpPr>
        <p:spPr>
          <a:xfrm>
            <a:off x="10415588" y="0"/>
            <a:ext cx="728662" cy="120015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0147D65C-371C-2448-BDAE-01165D0DB38F}"/>
              </a:ext>
            </a:extLst>
          </p:cNvPr>
          <p:cNvSpPr txBox="1"/>
          <p:nvPr/>
        </p:nvSpPr>
        <p:spPr>
          <a:xfrm>
            <a:off x="1154954" y="542925"/>
            <a:ext cx="2874121" cy="369332"/>
          </a:xfrm>
          <a:prstGeom prst="rect">
            <a:avLst/>
          </a:prstGeom>
          <a:noFill/>
        </p:spPr>
        <p:txBody>
          <a:bodyPr wrap="square" rtlCol="0">
            <a:spAutoFit/>
          </a:bodyPr>
          <a:lstStyle/>
          <a:p>
            <a:pPr>
              <a:spcAft>
                <a:spcPts val="600"/>
              </a:spcAft>
            </a:pPr>
            <a:r>
              <a:rPr lang="en-US" dirty="0"/>
              <a:t>Slide #1</a:t>
            </a:r>
          </a:p>
        </p:txBody>
      </p:sp>
    </p:spTree>
    <p:extLst>
      <p:ext uri="{BB962C8B-B14F-4D97-AF65-F5344CB8AC3E}">
        <p14:creationId xmlns:p14="http://schemas.microsoft.com/office/powerpoint/2010/main" val="2600193680"/>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F7AB9C-00BC-FB49-894D-88809A8E1C87}"/>
              </a:ext>
            </a:extLst>
          </p:cNvPr>
          <p:cNvSpPr>
            <a:spLocks noGrp="1"/>
          </p:cNvSpPr>
          <p:nvPr>
            <p:ph type="title"/>
          </p:nvPr>
        </p:nvSpPr>
        <p:spPr>
          <a:xfrm>
            <a:off x="625089" y="941934"/>
            <a:ext cx="5132438" cy="1622322"/>
          </a:xfrm>
        </p:spPr>
        <p:txBody>
          <a:bodyPr vert="horz" lIns="91440" tIns="45720" rIns="91440" bIns="45720" rtlCol="0" anchor="ctr">
            <a:normAutofit/>
          </a:bodyPr>
          <a:lstStyle/>
          <a:p>
            <a:pPr>
              <a:lnSpc>
                <a:spcPct val="90000"/>
              </a:lnSpc>
            </a:pPr>
            <a:r>
              <a:rPr lang="en-US" sz="3100" b="0" i="0" kern="1200" dirty="0">
                <a:solidFill>
                  <a:srgbClr val="EBEBEB"/>
                </a:solidFill>
                <a:latin typeface="+mj-lt"/>
                <a:ea typeface="+mj-ea"/>
                <a:cs typeface="+mj-cs"/>
              </a:rPr>
              <a:t>Unit 1: Do Activity #1</a:t>
            </a:r>
            <a:br>
              <a:rPr lang="en-US" sz="3100" b="0" i="0" kern="1200" dirty="0">
                <a:solidFill>
                  <a:srgbClr val="EBEBEB"/>
                </a:solidFill>
                <a:latin typeface="+mj-lt"/>
                <a:ea typeface="+mj-ea"/>
                <a:cs typeface="+mj-cs"/>
              </a:rPr>
            </a:br>
            <a:r>
              <a:rPr lang="en-US" sz="3100" b="0" i="0" kern="1200" dirty="0">
                <a:solidFill>
                  <a:srgbClr val="EBEBEB"/>
                </a:solidFill>
                <a:latin typeface="+mj-lt"/>
                <a:ea typeface="+mj-ea"/>
                <a:cs typeface="+mj-cs"/>
              </a:rPr>
              <a:t> </a:t>
            </a:r>
          </a:p>
        </p:txBody>
      </p:sp>
      <p:sp>
        <p:nvSpPr>
          <p:cNvPr id="12" name="Content Placeholder 11">
            <a:extLst>
              <a:ext uri="{FF2B5EF4-FFF2-40B4-BE49-F238E27FC236}">
                <a16:creationId xmlns:a16="http://schemas.microsoft.com/office/drawing/2014/main" id="{4DDC6E93-4C4A-46A7-8E27-45C52DD74D6C}"/>
              </a:ext>
            </a:extLst>
          </p:cNvPr>
          <p:cNvSpPr>
            <a:spLocks noGrp="1"/>
          </p:cNvSpPr>
          <p:nvPr>
            <p:ph sz="half" idx="1"/>
          </p:nvPr>
        </p:nvSpPr>
        <p:spPr>
          <a:xfrm>
            <a:off x="661176" y="1802778"/>
            <a:ext cx="5132439" cy="3811742"/>
          </a:xfrm>
        </p:spPr>
        <p:txBody>
          <a:bodyPr vert="horz" lIns="91440" tIns="45720" rIns="91440" bIns="45720" rtlCol="0" anchor="ctr">
            <a:normAutofit/>
          </a:bodyPr>
          <a:lstStyle/>
          <a:p>
            <a:r>
              <a:rPr lang="en-US" dirty="0">
                <a:solidFill>
                  <a:schemeClr val="tx1"/>
                </a:solidFill>
              </a:rPr>
              <a:t>After reviewing the interactive content, participate in this discussion:</a:t>
            </a:r>
          </a:p>
          <a:p>
            <a:r>
              <a:rPr lang="en-US" dirty="0">
                <a:solidFill>
                  <a:schemeClr val="tx1"/>
                </a:solidFill>
              </a:rPr>
              <a:t>Artists in the Early stages of the Renaissance are starting to incorporate nature, spatial concerns, and three-dimensionality.  Choose one example of art from the interactive content and formally analyze how the artist is considering these new ideas.</a:t>
            </a:r>
          </a:p>
        </p:txBody>
      </p:sp>
      <p:sp>
        <p:nvSpPr>
          <p:cNvPr id="5" name="Rectangle 4">
            <a:extLst>
              <a:ext uri="{FF2B5EF4-FFF2-40B4-BE49-F238E27FC236}">
                <a16:creationId xmlns:a16="http://schemas.microsoft.com/office/drawing/2014/main" id="{84439502-ED6F-6C4E-9FA5-2640846818B1}"/>
              </a:ext>
            </a:extLst>
          </p:cNvPr>
          <p:cNvSpPr/>
          <p:nvPr/>
        </p:nvSpPr>
        <p:spPr>
          <a:xfrm>
            <a:off x="10415588" y="0"/>
            <a:ext cx="728662" cy="120015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0147D65C-371C-2448-BDAE-01165D0DB38F}"/>
              </a:ext>
            </a:extLst>
          </p:cNvPr>
          <p:cNvSpPr txBox="1"/>
          <p:nvPr/>
        </p:nvSpPr>
        <p:spPr>
          <a:xfrm>
            <a:off x="1154954" y="542925"/>
            <a:ext cx="2874121" cy="369332"/>
          </a:xfrm>
          <a:prstGeom prst="rect">
            <a:avLst/>
          </a:prstGeom>
          <a:noFill/>
        </p:spPr>
        <p:txBody>
          <a:bodyPr wrap="square" rtlCol="0">
            <a:spAutoFit/>
          </a:bodyPr>
          <a:lstStyle/>
          <a:p>
            <a:pPr>
              <a:spcAft>
                <a:spcPts val="600"/>
              </a:spcAft>
            </a:pPr>
            <a:r>
              <a:rPr lang="en-US" dirty="0">
                <a:solidFill>
                  <a:schemeClr val="bg1"/>
                </a:solidFill>
              </a:rPr>
              <a:t>Slide #1.1</a:t>
            </a:r>
          </a:p>
        </p:txBody>
      </p:sp>
      <p:pic>
        <p:nvPicPr>
          <p:cNvPr id="4" name="Picture 3" descr="A picture containing text, indoor, book, photo&#10;&#10;Description automatically generated">
            <a:extLst>
              <a:ext uri="{FF2B5EF4-FFF2-40B4-BE49-F238E27FC236}">
                <a16:creationId xmlns:a16="http://schemas.microsoft.com/office/drawing/2014/main" id="{FC2CEC40-36D4-1E46-9EB4-4223DE0977D9}"/>
              </a:ext>
            </a:extLst>
          </p:cNvPr>
          <p:cNvPicPr>
            <a:picLocks noChangeAspect="1"/>
          </p:cNvPicPr>
          <p:nvPr/>
        </p:nvPicPr>
        <p:blipFill>
          <a:blip r:embed="rId3"/>
          <a:stretch>
            <a:fillRect/>
          </a:stretch>
        </p:blipFill>
        <p:spPr>
          <a:xfrm>
            <a:off x="6769216" y="727591"/>
            <a:ext cx="3835840" cy="5614520"/>
          </a:xfrm>
          <a:prstGeom prst="rect">
            <a:avLst/>
          </a:prstGeom>
        </p:spPr>
      </p:pic>
    </p:spTree>
    <p:extLst>
      <p:ext uri="{BB962C8B-B14F-4D97-AF65-F5344CB8AC3E}">
        <p14:creationId xmlns:p14="http://schemas.microsoft.com/office/powerpoint/2010/main" val="32750146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F7AB9C-00BC-FB49-894D-88809A8E1C87}"/>
              </a:ext>
            </a:extLst>
          </p:cNvPr>
          <p:cNvSpPr>
            <a:spLocks noGrp="1"/>
          </p:cNvSpPr>
          <p:nvPr>
            <p:ph type="title"/>
          </p:nvPr>
        </p:nvSpPr>
        <p:spPr>
          <a:xfrm>
            <a:off x="625089" y="941934"/>
            <a:ext cx="5132438" cy="1622322"/>
          </a:xfrm>
        </p:spPr>
        <p:txBody>
          <a:bodyPr vert="horz" lIns="91440" tIns="45720" rIns="91440" bIns="45720" rtlCol="0" anchor="ctr">
            <a:normAutofit/>
          </a:bodyPr>
          <a:lstStyle/>
          <a:p>
            <a:pPr>
              <a:lnSpc>
                <a:spcPct val="90000"/>
              </a:lnSpc>
            </a:pPr>
            <a:r>
              <a:rPr lang="en-US" sz="3100" b="0" i="0" kern="1200" dirty="0">
                <a:solidFill>
                  <a:srgbClr val="EBEBEB"/>
                </a:solidFill>
                <a:latin typeface="+mj-lt"/>
                <a:ea typeface="+mj-ea"/>
                <a:cs typeface="+mj-cs"/>
              </a:rPr>
              <a:t>Unit 1: Do Activity #2</a:t>
            </a:r>
            <a:br>
              <a:rPr lang="en-US" sz="3100" b="0" i="0" kern="1200" dirty="0">
                <a:solidFill>
                  <a:srgbClr val="EBEBEB"/>
                </a:solidFill>
                <a:latin typeface="+mj-lt"/>
                <a:ea typeface="+mj-ea"/>
                <a:cs typeface="+mj-cs"/>
              </a:rPr>
            </a:br>
            <a:r>
              <a:rPr lang="en-US" sz="3100" b="0" i="0" kern="1200" dirty="0">
                <a:solidFill>
                  <a:srgbClr val="EBEBEB"/>
                </a:solidFill>
                <a:latin typeface="+mj-lt"/>
                <a:ea typeface="+mj-ea"/>
                <a:cs typeface="+mj-cs"/>
              </a:rPr>
              <a:t> </a:t>
            </a:r>
          </a:p>
        </p:txBody>
      </p:sp>
      <p:sp>
        <p:nvSpPr>
          <p:cNvPr id="12" name="Content Placeholder 11">
            <a:extLst>
              <a:ext uri="{FF2B5EF4-FFF2-40B4-BE49-F238E27FC236}">
                <a16:creationId xmlns:a16="http://schemas.microsoft.com/office/drawing/2014/main" id="{4DDC6E93-4C4A-46A7-8E27-45C52DD74D6C}"/>
              </a:ext>
            </a:extLst>
          </p:cNvPr>
          <p:cNvSpPr>
            <a:spLocks noGrp="1"/>
          </p:cNvSpPr>
          <p:nvPr>
            <p:ph sz="half" idx="1"/>
          </p:nvPr>
        </p:nvSpPr>
        <p:spPr>
          <a:xfrm>
            <a:off x="661176" y="1802778"/>
            <a:ext cx="5132439" cy="3811742"/>
          </a:xfrm>
        </p:spPr>
        <p:txBody>
          <a:bodyPr vert="horz" lIns="91440" tIns="45720" rIns="91440" bIns="45720" rtlCol="0" anchor="ctr">
            <a:normAutofit/>
          </a:bodyPr>
          <a:lstStyle/>
          <a:p>
            <a:r>
              <a:rPr lang="en-US" dirty="0">
                <a:solidFill>
                  <a:schemeClr val="tx1"/>
                </a:solidFill>
              </a:rPr>
              <a:t>After reviewing the interactive content, participate in this discussion:</a:t>
            </a:r>
          </a:p>
          <a:p>
            <a:r>
              <a:rPr lang="en-US" dirty="0">
                <a:solidFill>
                  <a:schemeClr val="tx1"/>
                </a:solidFill>
              </a:rPr>
              <a:t>Consider the work of Giotto and how it is unique to the other examples of art from this time period.  Compare one work of Giotto with another from the content and contrast differences through a formal analysis.</a:t>
            </a:r>
          </a:p>
        </p:txBody>
      </p:sp>
      <p:sp>
        <p:nvSpPr>
          <p:cNvPr id="5" name="Rectangle 4">
            <a:extLst>
              <a:ext uri="{FF2B5EF4-FFF2-40B4-BE49-F238E27FC236}">
                <a16:creationId xmlns:a16="http://schemas.microsoft.com/office/drawing/2014/main" id="{84439502-ED6F-6C4E-9FA5-2640846818B1}"/>
              </a:ext>
            </a:extLst>
          </p:cNvPr>
          <p:cNvSpPr/>
          <p:nvPr/>
        </p:nvSpPr>
        <p:spPr>
          <a:xfrm>
            <a:off x="10415588" y="0"/>
            <a:ext cx="728662" cy="120015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0147D65C-371C-2448-BDAE-01165D0DB38F}"/>
              </a:ext>
            </a:extLst>
          </p:cNvPr>
          <p:cNvSpPr txBox="1"/>
          <p:nvPr/>
        </p:nvSpPr>
        <p:spPr>
          <a:xfrm>
            <a:off x="1154954" y="542925"/>
            <a:ext cx="2874121" cy="369332"/>
          </a:xfrm>
          <a:prstGeom prst="rect">
            <a:avLst/>
          </a:prstGeom>
          <a:noFill/>
        </p:spPr>
        <p:txBody>
          <a:bodyPr wrap="square" rtlCol="0">
            <a:spAutoFit/>
          </a:bodyPr>
          <a:lstStyle/>
          <a:p>
            <a:pPr>
              <a:spcAft>
                <a:spcPts val="600"/>
              </a:spcAft>
            </a:pPr>
            <a:r>
              <a:rPr lang="en-US" dirty="0">
                <a:solidFill>
                  <a:schemeClr val="bg1"/>
                </a:solidFill>
              </a:rPr>
              <a:t>Slide #1.2</a:t>
            </a:r>
          </a:p>
        </p:txBody>
      </p:sp>
      <p:pic>
        <p:nvPicPr>
          <p:cNvPr id="4" name="Picture 3" descr="A picture containing photo, building, table, filled&#10;&#10;Description automatically generated">
            <a:extLst>
              <a:ext uri="{FF2B5EF4-FFF2-40B4-BE49-F238E27FC236}">
                <a16:creationId xmlns:a16="http://schemas.microsoft.com/office/drawing/2014/main" id="{FDE5A51C-861B-F84A-967D-D549ABEF529F}"/>
              </a:ext>
            </a:extLst>
          </p:cNvPr>
          <p:cNvPicPr>
            <a:picLocks noChangeAspect="1"/>
          </p:cNvPicPr>
          <p:nvPr/>
        </p:nvPicPr>
        <p:blipFill>
          <a:blip r:embed="rId3"/>
          <a:stretch>
            <a:fillRect/>
          </a:stretch>
        </p:blipFill>
        <p:spPr>
          <a:xfrm>
            <a:off x="5872913" y="912257"/>
            <a:ext cx="5271337" cy="5387009"/>
          </a:xfrm>
          <a:prstGeom prst="rect">
            <a:avLst/>
          </a:prstGeom>
        </p:spPr>
      </p:pic>
    </p:spTree>
    <p:extLst>
      <p:ext uri="{BB962C8B-B14F-4D97-AF65-F5344CB8AC3E}">
        <p14:creationId xmlns:p14="http://schemas.microsoft.com/office/powerpoint/2010/main" val="38751635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DDA34B8A-FA8D-4E16-AD72-7B60B1C2582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4" name="Rectangle 13">
              <a:extLst>
                <a:ext uri="{FF2B5EF4-FFF2-40B4-BE49-F238E27FC236}">
                  <a16:creationId xmlns:a16="http://schemas.microsoft.com/office/drawing/2014/main" id="{6885D229-60DD-4D71-8181-10E781C149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3">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a:extLst>
                <a:ext uri="{FF2B5EF4-FFF2-40B4-BE49-F238E27FC236}">
                  <a16:creationId xmlns:a16="http://schemas.microsoft.com/office/drawing/2014/main" id="{0B0DAA45-BE66-4F0C-93A6-519D941071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a:extLst>
                <a:ext uri="{FF2B5EF4-FFF2-40B4-BE49-F238E27FC236}">
                  <a16:creationId xmlns:a16="http://schemas.microsoft.com/office/drawing/2014/main" id="{EF449A3D-A43B-4688-BD89-35734D0072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a:extLst>
                <a:ext uri="{FF2B5EF4-FFF2-40B4-BE49-F238E27FC236}">
                  <a16:creationId xmlns:a16="http://schemas.microsoft.com/office/drawing/2014/main" id="{74E9975C-AF3D-48EF-B3F0-112A01A3820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a:extLst>
                <a:ext uri="{FF2B5EF4-FFF2-40B4-BE49-F238E27FC236}">
                  <a16:creationId xmlns:a16="http://schemas.microsoft.com/office/drawing/2014/main" id="{CF00A076-2FEA-40D1-8F85-8424817979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a:extLst>
                <a:ext uri="{FF2B5EF4-FFF2-40B4-BE49-F238E27FC236}">
                  <a16:creationId xmlns:a16="http://schemas.microsoft.com/office/drawing/2014/main" id="{A2E68741-6133-4CAA-BF3C-F0E6CF40C5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a:extLst>
                <a:ext uri="{FF2B5EF4-FFF2-40B4-BE49-F238E27FC236}">
                  <a16:creationId xmlns:a16="http://schemas.microsoft.com/office/drawing/2014/main" id="{76C01C64-4A8B-42FC-93C5-2D6A3EBAB7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1" name="Freeform 5">
              <a:extLst>
                <a:ext uri="{FF2B5EF4-FFF2-40B4-BE49-F238E27FC236}">
                  <a16:creationId xmlns:a16="http://schemas.microsoft.com/office/drawing/2014/main" id="{D969AEA9-C1EE-45E1-9964-D9705492E1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22" name="Freeform 5">
              <a:extLst>
                <a:ext uri="{FF2B5EF4-FFF2-40B4-BE49-F238E27FC236}">
                  <a16:creationId xmlns:a16="http://schemas.microsoft.com/office/drawing/2014/main" id="{4845E67D-4E5B-44B3-AB74-5E95C839E7A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4" name="Rectangle 23">
            <a:extLst>
              <a:ext uri="{FF2B5EF4-FFF2-40B4-BE49-F238E27FC236}">
                <a16:creationId xmlns:a16="http://schemas.microsoft.com/office/drawing/2014/main" id="{079CE317-680B-449C-A423-71C1FE069B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6" name="Rectangle 25">
            <a:extLst>
              <a:ext uri="{FF2B5EF4-FFF2-40B4-BE49-F238E27FC236}">
                <a16:creationId xmlns:a16="http://schemas.microsoft.com/office/drawing/2014/main" id="{F70C2B8F-6B1B-46D5-86E6-40F36C695F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sp>
      <p:sp>
        <p:nvSpPr>
          <p:cNvPr id="28" name="Freeform 5">
            <a:extLst>
              <a:ext uri="{FF2B5EF4-FFF2-40B4-BE49-F238E27FC236}">
                <a16:creationId xmlns:a16="http://schemas.microsoft.com/office/drawing/2014/main" id="{DB521824-592C-476A-AB0A-CA0C6D1F34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tx1">
              <a:alpha val="20000"/>
            </a:schemeClr>
          </a:solidFill>
          <a:ln>
            <a:noFill/>
          </a:ln>
        </p:spPr>
      </p:sp>
      <p:sp>
        <p:nvSpPr>
          <p:cNvPr id="30" name="Freeform: Shape 29">
            <a:extLst>
              <a:ext uri="{FF2B5EF4-FFF2-40B4-BE49-F238E27FC236}">
                <a16:creationId xmlns:a16="http://schemas.microsoft.com/office/drawing/2014/main" id="{A2749EFA-8EE4-4EB8-9424-8E593B9320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950898" y="638067"/>
            <a:ext cx="6053670" cy="5581866"/>
          </a:xfrm>
          <a:custGeom>
            <a:avLst/>
            <a:gdLst>
              <a:gd name="connsiteX0" fmla="*/ 6053670 w 6053670"/>
              <a:gd name="connsiteY0" fmla="*/ 1098 h 5581866"/>
              <a:gd name="connsiteX1" fmla="*/ 6053670 w 6053670"/>
              <a:gd name="connsiteY1" fmla="*/ 514028 h 5581866"/>
              <a:gd name="connsiteX2" fmla="*/ 6053670 w 6053670"/>
              <a:gd name="connsiteY2" fmla="*/ 1254558 h 5581866"/>
              <a:gd name="connsiteX3" fmla="*/ 6053670 w 6053670"/>
              <a:gd name="connsiteY3" fmla="*/ 5581866 h 5581866"/>
              <a:gd name="connsiteX4" fmla="*/ 0 w 6053670"/>
              <a:gd name="connsiteY4" fmla="*/ 5581866 h 5581866"/>
              <a:gd name="connsiteX5" fmla="*/ 0 w 6053670"/>
              <a:gd name="connsiteY5" fmla="*/ 1249853 h 5581866"/>
              <a:gd name="connsiteX6" fmla="*/ 0 w 6053670"/>
              <a:gd name="connsiteY6" fmla="*/ 514028 h 5581866"/>
              <a:gd name="connsiteX7" fmla="*/ 0 w 6053670"/>
              <a:gd name="connsiteY7" fmla="*/ 0 h 5581866"/>
              <a:gd name="connsiteX8" fmla="*/ 35717 w 6053670"/>
              <a:gd name="connsiteY8" fmla="*/ 5488 h 5581866"/>
              <a:gd name="connsiteX9" fmla="*/ 140445 w 6053670"/>
              <a:gd name="connsiteY9" fmla="*/ 21641 h 5581866"/>
              <a:gd name="connsiteX10" fmla="*/ 216722 w 6053670"/>
              <a:gd name="connsiteY10" fmla="*/ 32932 h 5581866"/>
              <a:gd name="connsiteX11" fmla="*/ 307527 w 6053670"/>
              <a:gd name="connsiteY11" fmla="*/ 44850 h 5581866"/>
              <a:gd name="connsiteX12" fmla="*/ 415282 w 6053670"/>
              <a:gd name="connsiteY12" fmla="*/ 59121 h 5581866"/>
              <a:gd name="connsiteX13" fmla="*/ 534539 w 6053670"/>
              <a:gd name="connsiteY13" fmla="*/ 74175 h 5581866"/>
              <a:gd name="connsiteX14" fmla="*/ 668931 w 6053670"/>
              <a:gd name="connsiteY14" fmla="*/ 90014 h 5581866"/>
              <a:gd name="connsiteX15" fmla="*/ 815430 w 6053670"/>
              <a:gd name="connsiteY15" fmla="*/ 106794 h 5581866"/>
              <a:gd name="connsiteX16" fmla="*/ 974641 w 6053670"/>
              <a:gd name="connsiteY16" fmla="*/ 123574 h 5581866"/>
              <a:gd name="connsiteX17" fmla="*/ 1144144 w 6053670"/>
              <a:gd name="connsiteY17" fmla="*/ 140667 h 5581866"/>
              <a:gd name="connsiteX18" fmla="*/ 1326965 w 6053670"/>
              <a:gd name="connsiteY18" fmla="*/ 156506 h 5581866"/>
              <a:gd name="connsiteX19" fmla="*/ 1518261 w 6053670"/>
              <a:gd name="connsiteY19" fmla="*/ 171717 h 5581866"/>
              <a:gd name="connsiteX20" fmla="*/ 1720453 w 6053670"/>
              <a:gd name="connsiteY20" fmla="*/ 185518 h 5581866"/>
              <a:gd name="connsiteX21" fmla="*/ 1931121 w 6053670"/>
              <a:gd name="connsiteY21" fmla="*/ 198690 h 5581866"/>
              <a:gd name="connsiteX22" fmla="*/ 2150869 w 6053670"/>
              <a:gd name="connsiteY22" fmla="*/ 211079 h 5581866"/>
              <a:gd name="connsiteX23" fmla="*/ 2263467 w 6053670"/>
              <a:gd name="connsiteY23" fmla="*/ 215470 h 5581866"/>
              <a:gd name="connsiteX24" fmla="*/ 2378487 w 6053670"/>
              <a:gd name="connsiteY24" fmla="*/ 220332 h 5581866"/>
              <a:gd name="connsiteX25" fmla="*/ 2495323 w 6053670"/>
              <a:gd name="connsiteY25" fmla="*/ 224879 h 5581866"/>
              <a:gd name="connsiteX26" fmla="*/ 2612764 w 6053670"/>
              <a:gd name="connsiteY26" fmla="*/ 227859 h 5581866"/>
              <a:gd name="connsiteX27" fmla="*/ 2732627 w 6053670"/>
              <a:gd name="connsiteY27" fmla="*/ 230525 h 5581866"/>
              <a:gd name="connsiteX28" fmla="*/ 2853700 w 6053670"/>
              <a:gd name="connsiteY28" fmla="*/ 233348 h 5581866"/>
              <a:gd name="connsiteX29" fmla="*/ 2977195 w 6053670"/>
              <a:gd name="connsiteY29" fmla="*/ 235229 h 5581866"/>
              <a:gd name="connsiteX30" fmla="*/ 3101900 w 6053670"/>
              <a:gd name="connsiteY30" fmla="*/ 235229 h 5581866"/>
              <a:gd name="connsiteX31" fmla="*/ 3227817 w 6053670"/>
              <a:gd name="connsiteY31" fmla="*/ 236170 h 5581866"/>
              <a:gd name="connsiteX32" fmla="*/ 3354944 w 6053670"/>
              <a:gd name="connsiteY32" fmla="*/ 235229 h 5581866"/>
              <a:gd name="connsiteX33" fmla="*/ 3483887 w 6053670"/>
              <a:gd name="connsiteY33" fmla="*/ 233348 h 5581866"/>
              <a:gd name="connsiteX34" fmla="*/ 3612830 w 6053670"/>
              <a:gd name="connsiteY34" fmla="*/ 231623 h 5581866"/>
              <a:gd name="connsiteX35" fmla="*/ 3743589 w 6053670"/>
              <a:gd name="connsiteY35" fmla="*/ 227859 h 5581866"/>
              <a:gd name="connsiteX36" fmla="*/ 3875559 w 6053670"/>
              <a:gd name="connsiteY36" fmla="*/ 223938 h 5581866"/>
              <a:gd name="connsiteX37" fmla="*/ 4007529 w 6053670"/>
              <a:gd name="connsiteY37" fmla="*/ 219391 h 5581866"/>
              <a:gd name="connsiteX38" fmla="*/ 4140710 w 6053670"/>
              <a:gd name="connsiteY38" fmla="*/ 212961 h 5581866"/>
              <a:gd name="connsiteX39" fmla="*/ 4275102 w 6053670"/>
              <a:gd name="connsiteY39" fmla="*/ 205277 h 5581866"/>
              <a:gd name="connsiteX40" fmla="*/ 4410098 w 6053670"/>
              <a:gd name="connsiteY40" fmla="*/ 197907 h 5581866"/>
              <a:gd name="connsiteX41" fmla="*/ 4545096 w 6053670"/>
              <a:gd name="connsiteY41" fmla="*/ 188498 h 5581866"/>
              <a:gd name="connsiteX42" fmla="*/ 4681909 w 6053670"/>
              <a:gd name="connsiteY42" fmla="*/ 177207 h 5581866"/>
              <a:gd name="connsiteX43" fmla="*/ 4816905 w 6053670"/>
              <a:gd name="connsiteY43" fmla="*/ 165916 h 5581866"/>
              <a:gd name="connsiteX44" fmla="*/ 4954323 w 6053670"/>
              <a:gd name="connsiteY44" fmla="*/ 152899 h 5581866"/>
              <a:gd name="connsiteX45" fmla="*/ 5092347 w 6053670"/>
              <a:gd name="connsiteY45" fmla="*/ 138629 h 5581866"/>
              <a:gd name="connsiteX46" fmla="*/ 5228555 w 6053670"/>
              <a:gd name="connsiteY46" fmla="*/ 123574 h 5581866"/>
              <a:gd name="connsiteX47" fmla="*/ 5366578 w 6053670"/>
              <a:gd name="connsiteY47" fmla="*/ 106010 h 5581866"/>
              <a:gd name="connsiteX48" fmla="*/ 5503997 w 6053670"/>
              <a:gd name="connsiteY48" fmla="*/ 87192 h 5581866"/>
              <a:gd name="connsiteX49" fmla="*/ 5642020 w 6053670"/>
              <a:gd name="connsiteY49" fmla="*/ 68530 h 5581866"/>
              <a:gd name="connsiteX50" fmla="*/ 5779438 w 6053670"/>
              <a:gd name="connsiteY50" fmla="*/ 46733 h 5581866"/>
              <a:gd name="connsiteX51" fmla="*/ 5916251 w 6053670"/>
              <a:gd name="connsiteY51" fmla="*/ 24464 h 5581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5581866">
                <a:moveTo>
                  <a:pt x="6053670" y="1098"/>
                </a:moveTo>
                <a:lnTo>
                  <a:pt x="6053670" y="514028"/>
                </a:lnTo>
                <a:lnTo>
                  <a:pt x="6053670" y="1254558"/>
                </a:lnTo>
                <a:lnTo>
                  <a:pt x="6053670" y="5581866"/>
                </a:lnTo>
                <a:lnTo>
                  <a:pt x="0" y="5581866"/>
                </a:lnTo>
                <a:lnTo>
                  <a:pt x="0" y="1249853"/>
                </a:lnTo>
                <a:lnTo>
                  <a:pt x="0" y="514028"/>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0" y="235229"/>
                </a:lnTo>
                <a:lnTo>
                  <a:pt x="3227817" y="236170"/>
                </a:lnTo>
                <a:lnTo>
                  <a:pt x="3354944" y="235229"/>
                </a:lnTo>
                <a:lnTo>
                  <a:pt x="3483887" y="233348"/>
                </a:lnTo>
                <a:lnTo>
                  <a:pt x="3612830" y="231623"/>
                </a:lnTo>
                <a:lnTo>
                  <a:pt x="3743589" y="227859"/>
                </a:lnTo>
                <a:lnTo>
                  <a:pt x="3875559" y="223938"/>
                </a:lnTo>
                <a:lnTo>
                  <a:pt x="4007529"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tx1"/>
          </a:solidFill>
          <a:ln>
            <a:noFill/>
          </a:ln>
        </p:spPr>
      </p:sp>
      <p:sp>
        <p:nvSpPr>
          <p:cNvPr id="32" name="Freeform 5">
            <a:extLst>
              <a:ext uri="{FF2B5EF4-FFF2-40B4-BE49-F238E27FC236}">
                <a16:creationId xmlns:a16="http://schemas.microsoft.com/office/drawing/2014/main" id="{B5C860C9-D4F9-4350-80DA-0D1CD36C77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sp>
      <p:sp>
        <p:nvSpPr>
          <p:cNvPr id="2" name="Title 1">
            <a:extLst>
              <a:ext uri="{FF2B5EF4-FFF2-40B4-BE49-F238E27FC236}">
                <a16:creationId xmlns:a16="http://schemas.microsoft.com/office/drawing/2014/main" id="{ECF7AB9C-00BC-FB49-894D-88809A8E1C87}"/>
              </a:ext>
            </a:extLst>
          </p:cNvPr>
          <p:cNvSpPr>
            <a:spLocks noGrp="1"/>
          </p:cNvSpPr>
          <p:nvPr>
            <p:ph type="title"/>
          </p:nvPr>
        </p:nvSpPr>
        <p:spPr>
          <a:xfrm>
            <a:off x="639098" y="865239"/>
            <a:ext cx="5132438" cy="1622322"/>
          </a:xfrm>
        </p:spPr>
        <p:txBody>
          <a:bodyPr vert="horz" lIns="91440" tIns="45720" rIns="91440" bIns="45720" rtlCol="0" anchor="ctr">
            <a:normAutofit/>
          </a:bodyPr>
          <a:lstStyle/>
          <a:p>
            <a:pPr>
              <a:lnSpc>
                <a:spcPct val="90000"/>
              </a:lnSpc>
            </a:pPr>
            <a:r>
              <a:rPr lang="en-US" sz="3100" b="0" i="0" kern="1200" dirty="0">
                <a:solidFill>
                  <a:srgbClr val="EBEBEB"/>
                </a:solidFill>
                <a:latin typeface="+mj-lt"/>
                <a:ea typeface="+mj-ea"/>
                <a:cs typeface="+mj-cs"/>
              </a:rPr>
              <a:t>Unit 2: The Early and High Renaissance in Italy</a:t>
            </a:r>
            <a:br>
              <a:rPr lang="en-US" sz="3100" b="0" i="0" kern="1200" dirty="0">
                <a:solidFill>
                  <a:srgbClr val="EBEBEB"/>
                </a:solidFill>
                <a:latin typeface="+mj-lt"/>
                <a:ea typeface="+mj-ea"/>
                <a:cs typeface="+mj-cs"/>
              </a:rPr>
            </a:br>
            <a:endParaRPr lang="en-US" sz="3100" b="0" i="0" kern="1200" dirty="0">
              <a:solidFill>
                <a:srgbClr val="EBEBEB"/>
              </a:solidFill>
              <a:latin typeface="+mj-lt"/>
              <a:ea typeface="+mj-ea"/>
              <a:cs typeface="+mj-cs"/>
            </a:endParaRPr>
          </a:p>
        </p:txBody>
      </p:sp>
      <p:pic>
        <p:nvPicPr>
          <p:cNvPr id="8" name="Content Placeholder 7" descr="A wooden statue in front of a building&#10;&#10;Description automatically generated">
            <a:extLst>
              <a:ext uri="{FF2B5EF4-FFF2-40B4-BE49-F238E27FC236}">
                <a16:creationId xmlns:a16="http://schemas.microsoft.com/office/drawing/2014/main" id="{1248BFA5-337F-4A4E-84BF-935B8DE171E9}"/>
              </a:ext>
            </a:extLst>
          </p:cNvPr>
          <p:cNvPicPr>
            <a:picLocks noGrp="1" noChangeAspect="1"/>
          </p:cNvPicPr>
          <p:nvPr>
            <p:ph sz="half" idx="2"/>
          </p:nvPr>
        </p:nvPicPr>
        <p:blipFill>
          <a:blip r:embed="rId4"/>
          <a:stretch>
            <a:fillRect/>
          </a:stretch>
        </p:blipFill>
        <p:spPr>
          <a:xfrm>
            <a:off x="6714836" y="1693420"/>
            <a:ext cx="4828707" cy="3488740"/>
          </a:xfrm>
          <a:prstGeom prst="rect">
            <a:avLst/>
          </a:prstGeom>
        </p:spPr>
      </p:pic>
      <p:sp>
        <p:nvSpPr>
          <p:cNvPr id="34" name="Rectangle 33">
            <a:extLst>
              <a:ext uri="{FF2B5EF4-FFF2-40B4-BE49-F238E27FC236}">
                <a16:creationId xmlns:a16="http://schemas.microsoft.com/office/drawing/2014/main" id="{538A90C8-AE0E-4EBA-9AF8-EEDB206020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 name="Content Placeholder 2">
            <a:extLst>
              <a:ext uri="{FF2B5EF4-FFF2-40B4-BE49-F238E27FC236}">
                <a16:creationId xmlns:a16="http://schemas.microsoft.com/office/drawing/2014/main" id="{225F9B78-FCAA-F14C-94F9-EA50AA6D0EE4}"/>
              </a:ext>
            </a:extLst>
          </p:cNvPr>
          <p:cNvSpPr>
            <a:spLocks noGrp="1"/>
          </p:cNvSpPr>
          <p:nvPr>
            <p:ph sz="half" idx="1"/>
          </p:nvPr>
        </p:nvSpPr>
        <p:spPr>
          <a:xfrm>
            <a:off x="625089" y="1887745"/>
            <a:ext cx="5132439" cy="3811742"/>
          </a:xfrm>
        </p:spPr>
        <p:txBody>
          <a:bodyPr vert="horz" lIns="91440" tIns="45720" rIns="91440" bIns="45720" rtlCol="0" anchor="ctr">
            <a:normAutofit/>
          </a:bodyPr>
          <a:lstStyle/>
          <a:p>
            <a:r>
              <a:rPr lang="en-US" dirty="0">
                <a:solidFill>
                  <a:srgbClr val="FFFFFF"/>
                </a:solidFill>
              </a:rPr>
              <a:t>Absorb Activity:</a:t>
            </a:r>
          </a:p>
          <a:p>
            <a:r>
              <a:rPr lang="en-US" dirty="0">
                <a:solidFill>
                  <a:srgbClr val="FFFFFF"/>
                </a:solidFill>
              </a:rPr>
              <a:t>Read articles written by art historians and discover how professionals analyze various works of art from the Renaissance.</a:t>
            </a:r>
          </a:p>
          <a:p>
            <a:r>
              <a:rPr lang="en-US" dirty="0">
                <a:hlinkClick r:id="rId5"/>
              </a:rPr>
              <a:t>https://www.metmuseum.org/toah/hd/itar/hd_itar.htm</a:t>
            </a:r>
            <a:endParaRPr lang="en-US" dirty="0"/>
          </a:p>
          <a:p>
            <a:r>
              <a:rPr lang="en-US" dirty="0">
                <a:hlinkClick r:id="rId6"/>
              </a:rPr>
              <a:t>https://www.metmuseum.org/toah/hd/anat/hd_anat.htm</a:t>
            </a:r>
            <a:endParaRPr lang="en-US" dirty="0">
              <a:solidFill>
                <a:srgbClr val="FFFFFF"/>
              </a:solidFill>
            </a:endParaRPr>
          </a:p>
        </p:txBody>
      </p:sp>
      <p:sp>
        <p:nvSpPr>
          <p:cNvPr id="5" name="Rectangle 4">
            <a:extLst>
              <a:ext uri="{FF2B5EF4-FFF2-40B4-BE49-F238E27FC236}">
                <a16:creationId xmlns:a16="http://schemas.microsoft.com/office/drawing/2014/main" id="{84439502-ED6F-6C4E-9FA5-2640846818B1}"/>
              </a:ext>
            </a:extLst>
          </p:cNvPr>
          <p:cNvSpPr/>
          <p:nvPr/>
        </p:nvSpPr>
        <p:spPr>
          <a:xfrm>
            <a:off x="10415588" y="0"/>
            <a:ext cx="728662" cy="120015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0147D65C-371C-2448-BDAE-01165D0DB38F}"/>
              </a:ext>
            </a:extLst>
          </p:cNvPr>
          <p:cNvSpPr txBox="1"/>
          <p:nvPr/>
        </p:nvSpPr>
        <p:spPr>
          <a:xfrm>
            <a:off x="1154954" y="542925"/>
            <a:ext cx="2874121" cy="369332"/>
          </a:xfrm>
          <a:prstGeom prst="rect">
            <a:avLst/>
          </a:prstGeom>
          <a:noFill/>
        </p:spPr>
        <p:txBody>
          <a:bodyPr wrap="square" rtlCol="0">
            <a:spAutoFit/>
          </a:bodyPr>
          <a:lstStyle/>
          <a:p>
            <a:pPr>
              <a:spcAft>
                <a:spcPts val="600"/>
              </a:spcAft>
            </a:pPr>
            <a:r>
              <a:rPr lang="en-US" dirty="0"/>
              <a:t>Slide #2</a:t>
            </a:r>
          </a:p>
        </p:txBody>
      </p:sp>
    </p:spTree>
    <p:extLst>
      <p:ext uri="{BB962C8B-B14F-4D97-AF65-F5344CB8AC3E}">
        <p14:creationId xmlns:p14="http://schemas.microsoft.com/office/powerpoint/2010/main" val="1077158949"/>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F7AB9C-00BC-FB49-894D-88809A8E1C87}"/>
              </a:ext>
            </a:extLst>
          </p:cNvPr>
          <p:cNvSpPr>
            <a:spLocks noGrp="1"/>
          </p:cNvSpPr>
          <p:nvPr>
            <p:ph type="title"/>
          </p:nvPr>
        </p:nvSpPr>
        <p:spPr>
          <a:xfrm>
            <a:off x="625089" y="941934"/>
            <a:ext cx="5132438" cy="1622322"/>
          </a:xfrm>
        </p:spPr>
        <p:txBody>
          <a:bodyPr vert="horz" lIns="91440" tIns="45720" rIns="91440" bIns="45720" rtlCol="0" anchor="ctr">
            <a:normAutofit/>
          </a:bodyPr>
          <a:lstStyle/>
          <a:p>
            <a:pPr>
              <a:lnSpc>
                <a:spcPct val="90000"/>
              </a:lnSpc>
            </a:pPr>
            <a:r>
              <a:rPr lang="en-US" sz="3100" b="0" i="0" kern="1200" dirty="0">
                <a:solidFill>
                  <a:srgbClr val="EBEBEB"/>
                </a:solidFill>
                <a:latin typeface="+mj-lt"/>
                <a:ea typeface="+mj-ea"/>
                <a:cs typeface="+mj-cs"/>
              </a:rPr>
              <a:t>Unit 2: Do Activity #1</a:t>
            </a:r>
            <a:br>
              <a:rPr lang="en-US" sz="3100" b="0" i="0" kern="1200" dirty="0">
                <a:solidFill>
                  <a:srgbClr val="EBEBEB"/>
                </a:solidFill>
                <a:latin typeface="+mj-lt"/>
                <a:ea typeface="+mj-ea"/>
                <a:cs typeface="+mj-cs"/>
              </a:rPr>
            </a:br>
            <a:r>
              <a:rPr lang="en-US" sz="3100" b="0" i="0" kern="1200" dirty="0">
                <a:solidFill>
                  <a:srgbClr val="EBEBEB"/>
                </a:solidFill>
                <a:latin typeface="+mj-lt"/>
                <a:ea typeface="+mj-ea"/>
                <a:cs typeface="+mj-cs"/>
              </a:rPr>
              <a:t> </a:t>
            </a:r>
          </a:p>
        </p:txBody>
      </p:sp>
      <p:sp>
        <p:nvSpPr>
          <p:cNvPr id="12" name="Content Placeholder 11">
            <a:extLst>
              <a:ext uri="{FF2B5EF4-FFF2-40B4-BE49-F238E27FC236}">
                <a16:creationId xmlns:a16="http://schemas.microsoft.com/office/drawing/2014/main" id="{4DDC6E93-4C4A-46A7-8E27-45C52DD74D6C}"/>
              </a:ext>
            </a:extLst>
          </p:cNvPr>
          <p:cNvSpPr>
            <a:spLocks noGrp="1"/>
          </p:cNvSpPr>
          <p:nvPr>
            <p:ph sz="half" idx="1"/>
          </p:nvPr>
        </p:nvSpPr>
        <p:spPr>
          <a:xfrm>
            <a:off x="661176" y="1802778"/>
            <a:ext cx="5132439" cy="3811742"/>
          </a:xfrm>
        </p:spPr>
        <p:txBody>
          <a:bodyPr vert="horz" lIns="91440" tIns="45720" rIns="91440" bIns="45720" rtlCol="0" anchor="ctr">
            <a:normAutofit/>
          </a:bodyPr>
          <a:lstStyle/>
          <a:p>
            <a:r>
              <a:rPr lang="en-US" dirty="0">
                <a:solidFill>
                  <a:schemeClr val="tx1"/>
                </a:solidFill>
              </a:rPr>
              <a:t>After reading the provided articles, complete the following activity:</a:t>
            </a:r>
          </a:p>
          <a:p>
            <a:r>
              <a:rPr lang="en-US" dirty="0">
                <a:solidFill>
                  <a:schemeClr val="tx1"/>
                </a:solidFill>
              </a:rPr>
              <a:t>Using the interactive project provided, play a matching game as many times as you need to earn an A score.  Match artists with their work as well as terms with their definitions.</a:t>
            </a:r>
          </a:p>
        </p:txBody>
      </p:sp>
      <p:sp>
        <p:nvSpPr>
          <p:cNvPr id="5" name="Rectangle 4">
            <a:extLst>
              <a:ext uri="{FF2B5EF4-FFF2-40B4-BE49-F238E27FC236}">
                <a16:creationId xmlns:a16="http://schemas.microsoft.com/office/drawing/2014/main" id="{84439502-ED6F-6C4E-9FA5-2640846818B1}"/>
              </a:ext>
            </a:extLst>
          </p:cNvPr>
          <p:cNvSpPr/>
          <p:nvPr/>
        </p:nvSpPr>
        <p:spPr>
          <a:xfrm>
            <a:off x="10415588" y="0"/>
            <a:ext cx="728662" cy="120015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0147D65C-371C-2448-BDAE-01165D0DB38F}"/>
              </a:ext>
            </a:extLst>
          </p:cNvPr>
          <p:cNvSpPr txBox="1"/>
          <p:nvPr/>
        </p:nvSpPr>
        <p:spPr>
          <a:xfrm>
            <a:off x="1154954" y="542925"/>
            <a:ext cx="2874121" cy="369332"/>
          </a:xfrm>
          <a:prstGeom prst="rect">
            <a:avLst/>
          </a:prstGeom>
          <a:noFill/>
        </p:spPr>
        <p:txBody>
          <a:bodyPr wrap="square" rtlCol="0">
            <a:spAutoFit/>
          </a:bodyPr>
          <a:lstStyle/>
          <a:p>
            <a:pPr>
              <a:spcAft>
                <a:spcPts val="600"/>
              </a:spcAft>
            </a:pPr>
            <a:r>
              <a:rPr lang="en-US" dirty="0">
                <a:solidFill>
                  <a:schemeClr val="bg1"/>
                </a:solidFill>
              </a:rPr>
              <a:t>Slide #2.1</a:t>
            </a:r>
          </a:p>
        </p:txBody>
      </p:sp>
      <p:pic>
        <p:nvPicPr>
          <p:cNvPr id="4" name="Picture 3" descr="A group of people in front of a building&#10;&#10;Description automatically generated">
            <a:extLst>
              <a:ext uri="{FF2B5EF4-FFF2-40B4-BE49-F238E27FC236}">
                <a16:creationId xmlns:a16="http://schemas.microsoft.com/office/drawing/2014/main" id="{60F6B04E-81DE-C345-BF80-3F33199CA0E7}"/>
              </a:ext>
            </a:extLst>
          </p:cNvPr>
          <p:cNvPicPr>
            <a:picLocks noChangeAspect="1"/>
          </p:cNvPicPr>
          <p:nvPr/>
        </p:nvPicPr>
        <p:blipFill>
          <a:blip r:embed="rId3"/>
          <a:stretch>
            <a:fillRect/>
          </a:stretch>
        </p:blipFill>
        <p:spPr>
          <a:xfrm>
            <a:off x="5982102" y="993913"/>
            <a:ext cx="4943081" cy="4870174"/>
          </a:xfrm>
          <a:prstGeom prst="rect">
            <a:avLst/>
          </a:prstGeom>
        </p:spPr>
      </p:pic>
    </p:spTree>
    <p:extLst>
      <p:ext uri="{BB962C8B-B14F-4D97-AF65-F5344CB8AC3E}">
        <p14:creationId xmlns:p14="http://schemas.microsoft.com/office/powerpoint/2010/main" val="16526496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F7AB9C-00BC-FB49-894D-88809A8E1C87}"/>
              </a:ext>
            </a:extLst>
          </p:cNvPr>
          <p:cNvSpPr>
            <a:spLocks noGrp="1"/>
          </p:cNvSpPr>
          <p:nvPr>
            <p:ph type="title"/>
          </p:nvPr>
        </p:nvSpPr>
        <p:spPr>
          <a:xfrm>
            <a:off x="625089" y="941934"/>
            <a:ext cx="5132438" cy="1622322"/>
          </a:xfrm>
        </p:spPr>
        <p:txBody>
          <a:bodyPr vert="horz" lIns="91440" tIns="45720" rIns="91440" bIns="45720" rtlCol="0" anchor="ctr">
            <a:normAutofit/>
          </a:bodyPr>
          <a:lstStyle/>
          <a:p>
            <a:pPr>
              <a:lnSpc>
                <a:spcPct val="90000"/>
              </a:lnSpc>
            </a:pPr>
            <a:r>
              <a:rPr lang="en-US" sz="3100" b="0" i="0" kern="1200" dirty="0">
                <a:solidFill>
                  <a:srgbClr val="EBEBEB"/>
                </a:solidFill>
                <a:latin typeface="+mj-lt"/>
                <a:ea typeface="+mj-ea"/>
                <a:cs typeface="+mj-cs"/>
              </a:rPr>
              <a:t>Unit 2: Do Activity #2</a:t>
            </a:r>
            <a:br>
              <a:rPr lang="en-US" sz="3100" b="0" i="0" kern="1200" dirty="0">
                <a:solidFill>
                  <a:srgbClr val="EBEBEB"/>
                </a:solidFill>
                <a:latin typeface="+mj-lt"/>
                <a:ea typeface="+mj-ea"/>
                <a:cs typeface="+mj-cs"/>
              </a:rPr>
            </a:br>
            <a:r>
              <a:rPr lang="en-US" sz="3100" b="0" i="0" kern="1200" dirty="0">
                <a:solidFill>
                  <a:srgbClr val="EBEBEB"/>
                </a:solidFill>
                <a:latin typeface="+mj-lt"/>
                <a:ea typeface="+mj-ea"/>
                <a:cs typeface="+mj-cs"/>
              </a:rPr>
              <a:t> </a:t>
            </a:r>
          </a:p>
        </p:txBody>
      </p:sp>
      <p:sp>
        <p:nvSpPr>
          <p:cNvPr id="12" name="Content Placeholder 11">
            <a:extLst>
              <a:ext uri="{FF2B5EF4-FFF2-40B4-BE49-F238E27FC236}">
                <a16:creationId xmlns:a16="http://schemas.microsoft.com/office/drawing/2014/main" id="{4DDC6E93-4C4A-46A7-8E27-45C52DD74D6C}"/>
              </a:ext>
            </a:extLst>
          </p:cNvPr>
          <p:cNvSpPr>
            <a:spLocks noGrp="1"/>
          </p:cNvSpPr>
          <p:nvPr>
            <p:ph sz="half" idx="1"/>
          </p:nvPr>
        </p:nvSpPr>
        <p:spPr>
          <a:xfrm>
            <a:off x="779535" y="2284458"/>
            <a:ext cx="4241595" cy="3811742"/>
          </a:xfrm>
        </p:spPr>
        <p:txBody>
          <a:bodyPr vert="horz" lIns="91440" tIns="45720" rIns="91440" bIns="45720" rtlCol="0" anchor="ctr">
            <a:normAutofit/>
          </a:bodyPr>
          <a:lstStyle/>
          <a:p>
            <a:r>
              <a:rPr lang="en-US" dirty="0">
                <a:solidFill>
                  <a:schemeClr val="tx1"/>
                </a:solidFill>
              </a:rPr>
              <a:t>After reading the provided articles, complete the following activity:</a:t>
            </a:r>
          </a:p>
          <a:p>
            <a:r>
              <a:rPr lang="en-US" dirty="0">
                <a:solidFill>
                  <a:schemeClr val="tx1"/>
                </a:solidFill>
              </a:rPr>
              <a:t>Develop a Prezi presentation analyzing 4 pieces of art or architecture: two from Unit 1 and two from Unit 2.  Share your presentation in the provided discussion thread and discuss your project and those of your peers.</a:t>
            </a:r>
          </a:p>
          <a:p>
            <a:pPr marL="0" indent="0">
              <a:buNone/>
            </a:pPr>
            <a:endParaRPr lang="en-US" dirty="0">
              <a:solidFill>
                <a:schemeClr val="tx1"/>
              </a:solidFill>
            </a:endParaRPr>
          </a:p>
        </p:txBody>
      </p:sp>
      <p:sp>
        <p:nvSpPr>
          <p:cNvPr id="5" name="Rectangle 4">
            <a:extLst>
              <a:ext uri="{FF2B5EF4-FFF2-40B4-BE49-F238E27FC236}">
                <a16:creationId xmlns:a16="http://schemas.microsoft.com/office/drawing/2014/main" id="{84439502-ED6F-6C4E-9FA5-2640846818B1}"/>
              </a:ext>
            </a:extLst>
          </p:cNvPr>
          <p:cNvSpPr/>
          <p:nvPr/>
        </p:nvSpPr>
        <p:spPr>
          <a:xfrm>
            <a:off x="10415588" y="0"/>
            <a:ext cx="728662" cy="120015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0147D65C-371C-2448-BDAE-01165D0DB38F}"/>
              </a:ext>
            </a:extLst>
          </p:cNvPr>
          <p:cNvSpPr txBox="1"/>
          <p:nvPr/>
        </p:nvSpPr>
        <p:spPr>
          <a:xfrm>
            <a:off x="1154954" y="542925"/>
            <a:ext cx="2874121" cy="369332"/>
          </a:xfrm>
          <a:prstGeom prst="rect">
            <a:avLst/>
          </a:prstGeom>
          <a:noFill/>
        </p:spPr>
        <p:txBody>
          <a:bodyPr wrap="square" rtlCol="0">
            <a:spAutoFit/>
          </a:bodyPr>
          <a:lstStyle/>
          <a:p>
            <a:pPr>
              <a:spcAft>
                <a:spcPts val="600"/>
              </a:spcAft>
            </a:pPr>
            <a:r>
              <a:rPr lang="en-US" dirty="0">
                <a:solidFill>
                  <a:schemeClr val="bg1"/>
                </a:solidFill>
              </a:rPr>
              <a:t>Slide #2.2</a:t>
            </a:r>
          </a:p>
        </p:txBody>
      </p:sp>
      <p:pic>
        <p:nvPicPr>
          <p:cNvPr id="4" name="Picture 3" descr="A picture containing sitting, table, zebra, woman&#10;&#10;Description automatically generated">
            <a:extLst>
              <a:ext uri="{FF2B5EF4-FFF2-40B4-BE49-F238E27FC236}">
                <a16:creationId xmlns:a16="http://schemas.microsoft.com/office/drawing/2014/main" id="{DF41653F-ED92-2040-AF23-A88D72CF4714}"/>
              </a:ext>
            </a:extLst>
          </p:cNvPr>
          <p:cNvPicPr>
            <a:picLocks noChangeAspect="1"/>
          </p:cNvPicPr>
          <p:nvPr/>
        </p:nvPicPr>
        <p:blipFill>
          <a:blip r:embed="rId3"/>
          <a:stretch>
            <a:fillRect/>
          </a:stretch>
        </p:blipFill>
        <p:spPr>
          <a:xfrm>
            <a:off x="5175576" y="1541677"/>
            <a:ext cx="6391335" cy="4274724"/>
          </a:xfrm>
          <a:prstGeom prst="rect">
            <a:avLst/>
          </a:prstGeom>
        </p:spPr>
      </p:pic>
    </p:spTree>
    <p:extLst>
      <p:ext uri="{BB962C8B-B14F-4D97-AF65-F5344CB8AC3E}">
        <p14:creationId xmlns:p14="http://schemas.microsoft.com/office/powerpoint/2010/main" val="7078538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DDA34B8A-FA8D-4E16-AD72-7B60B1C2582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4" name="Rectangle 13">
              <a:extLst>
                <a:ext uri="{FF2B5EF4-FFF2-40B4-BE49-F238E27FC236}">
                  <a16:creationId xmlns:a16="http://schemas.microsoft.com/office/drawing/2014/main" id="{6885D229-60DD-4D71-8181-10E781C149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3">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a:extLst>
                <a:ext uri="{FF2B5EF4-FFF2-40B4-BE49-F238E27FC236}">
                  <a16:creationId xmlns:a16="http://schemas.microsoft.com/office/drawing/2014/main" id="{0B0DAA45-BE66-4F0C-93A6-519D941071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a:extLst>
                <a:ext uri="{FF2B5EF4-FFF2-40B4-BE49-F238E27FC236}">
                  <a16:creationId xmlns:a16="http://schemas.microsoft.com/office/drawing/2014/main" id="{EF449A3D-A43B-4688-BD89-35734D0072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a:extLst>
                <a:ext uri="{FF2B5EF4-FFF2-40B4-BE49-F238E27FC236}">
                  <a16:creationId xmlns:a16="http://schemas.microsoft.com/office/drawing/2014/main" id="{74E9975C-AF3D-48EF-B3F0-112A01A3820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a:extLst>
                <a:ext uri="{FF2B5EF4-FFF2-40B4-BE49-F238E27FC236}">
                  <a16:creationId xmlns:a16="http://schemas.microsoft.com/office/drawing/2014/main" id="{CF00A076-2FEA-40D1-8F85-8424817979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a:extLst>
                <a:ext uri="{FF2B5EF4-FFF2-40B4-BE49-F238E27FC236}">
                  <a16:creationId xmlns:a16="http://schemas.microsoft.com/office/drawing/2014/main" id="{A2E68741-6133-4CAA-BF3C-F0E6CF40C5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a:extLst>
                <a:ext uri="{FF2B5EF4-FFF2-40B4-BE49-F238E27FC236}">
                  <a16:creationId xmlns:a16="http://schemas.microsoft.com/office/drawing/2014/main" id="{76C01C64-4A8B-42FC-93C5-2D6A3EBAB7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1" name="Freeform 5">
              <a:extLst>
                <a:ext uri="{FF2B5EF4-FFF2-40B4-BE49-F238E27FC236}">
                  <a16:creationId xmlns:a16="http://schemas.microsoft.com/office/drawing/2014/main" id="{D969AEA9-C1EE-45E1-9964-D9705492E1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22" name="Freeform 5">
              <a:extLst>
                <a:ext uri="{FF2B5EF4-FFF2-40B4-BE49-F238E27FC236}">
                  <a16:creationId xmlns:a16="http://schemas.microsoft.com/office/drawing/2014/main" id="{4845E67D-4E5B-44B3-AB74-5E95C839E7A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4" name="Rectangle 23">
            <a:extLst>
              <a:ext uri="{FF2B5EF4-FFF2-40B4-BE49-F238E27FC236}">
                <a16:creationId xmlns:a16="http://schemas.microsoft.com/office/drawing/2014/main" id="{079CE317-680B-449C-A423-71C1FE069B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6" name="Rectangle 25">
            <a:extLst>
              <a:ext uri="{FF2B5EF4-FFF2-40B4-BE49-F238E27FC236}">
                <a16:creationId xmlns:a16="http://schemas.microsoft.com/office/drawing/2014/main" id="{F70C2B8F-6B1B-46D5-86E6-40F36C695F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sp>
      <p:sp>
        <p:nvSpPr>
          <p:cNvPr id="28" name="Freeform 5">
            <a:extLst>
              <a:ext uri="{FF2B5EF4-FFF2-40B4-BE49-F238E27FC236}">
                <a16:creationId xmlns:a16="http://schemas.microsoft.com/office/drawing/2014/main" id="{DB521824-592C-476A-AB0A-CA0C6D1F34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tx1">
              <a:alpha val="20000"/>
            </a:schemeClr>
          </a:solidFill>
          <a:ln>
            <a:noFill/>
          </a:ln>
        </p:spPr>
      </p:sp>
      <p:sp>
        <p:nvSpPr>
          <p:cNvPr id="30" name="Freeform: Shape 29">
            <a:extLst>
              <a:ext uri="{FF2B5EF4-FFF2-40B4-BE49-F238E27FC236}">
                <a16:creationId xmlns:a16="http://schemas.microsoft.com/office/drawing/2014/main" id="{A2749EFA-8EE4-4EB8-9424-8E593B9320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950898" y="638067"/>
            <a:ext cx="6053670" cy="5581866"/>
          </a:xfrm>
          <a:custGeom>
            <a:avLst/>
            <a:gdLst>
              <a:gd name="connsiteX0" fmla="*/ 6053670 w 6053670"/>
              <a:gd name="connsiteY0" fmla="*/ 1098 h 5581866"/>
              <a:gd name="connsiteX1" fmla="*/ 6053670 w 6053670"/>
              <a:gd name="connsiteY1" fmla="*/ 514028 h 5581866"/>
              <a:gd name="connsiteX2" fmla="*/ 6053670 w 6053670"/>
              <a:gd name="connsiteY2" fmla="*/ 1254558 h 5581866"/>
              <a:gd name="connsiteX3" fmla="*/ 6053670 w 6053670"/>
              <a:gd name="connsiteY3" fmla="*/ 5581866 h 5581866"/>
              <a:gd name="connsiteX4" fmla="*/ 0 w 6053670"/>
              <a:gd name="connsiteY4" fmla="*/ 5581866 h 5581866"/>
              <a:gd name="connsiteX5" fmla="*/ 0 w 6053670"/>
              <a:gd name="connsiteY5" fmla="*/ 1249853 h 5581866"/>
              <a:gd name="connsiteX6" fmla="*/ 0 w 6053670"/>
              <a:gd name="connsiteY6" fmla="*/ 514028 h 5581866"/>
              <a:gd name="connsiteX7" fmla="*/ 0 w 6053670"/>
              <a:gd name="connsiteY7" fmla="*/ 0 h 5581866"/>
              <a:gd name="connsiteX8" fmla="*/ 35717 w 6053670"/>
              <a:gd name="connsiteY8" fmla="*/ 5488 h 5581866"/>
              <a:gd name="connsiteX9" fmla="*/ 140445 w 6053670"/>
              <a:gd name="connsiteY9" fmla="*/ 21641 h 5581866"/>
              <a:gd name="connsiteX10" fmla="*/ 216722 w 6053670"/>
              <a:gd name="connsiteY10" fmla="*/ 32932 h 5581866"/>
              <a:gd name="connsiteX11" fmla="*/ 307527 w 6053670"/>
              <a:gd name="connsiteY11" fmla="*/ 44850 h 5581866"/>
              <a:gd name="connsiteX12" fmla="*/ 415282 w 6053670"/>
              <a:gd name="connsiteY12" fmla="*/ 59121 h 5581866"/>
              <a:gd name="connsiteX13" fmla="*/ 534539 w 6053670"/>
              <a:gd name="connsiteY13" fmla="*/ 74175 h 5581866"/>
              <a:gd name="connsiteX14" fmla="*/ 668931 w 6053670"/>
              <a:gd name="connsiteY14" fmla="*/ 90014 h 5581866"/>
              <a:gd name="connsiteX15" fmla="*/ 815430 w 6053670"/>
              <a:gd name="connsiteY15" fmla="*/ 106794 h 5581866"/>
              <a:gd name="connsiteX16" fmla="*/ 974641 w 6053670"/>
              <a:gd name="connsiteY16" fmla="*/ 123574 h 5581866"/>
              <a:gd name="connsiteX17" fmla="*/ 1144144 w 6053670"/>
              <a:gd name="connsiteY17" fmla="*/ 140667 h 5581866"/>
              <a:gd name="connsiteX18" fmla="*/ 1326965 w 6053670"/>
              <a:gd name="connsiteY18" fmla="*/ 156506 h 5581866"/>
              <a:gd name="connsiteX19" fmla="*/ 1518261 w 6053670"/>
              <a:gd name="connsiteY19" fmla="*/ 171717 h 5581866"/>
              <a:gd name="connsiteX20" fmla="*/ 1720453 w 6053670"/>
              <a:gd name="connsiteY20" fmla="*/ 185518 h 5581866"/>
              <a:gd name="connsiteX21" fmla="*/ 1931121 w 6053670"/>
              <a:gd name="connsiteY21" fmla="*/ 198690 h 5581866"/>
              <a:gd name="connsiteX22" fmla="*/ 2150869 w 6053670"/>
              <a:gd name="connsiteY22" fmla="*/ 211079 h 5581866"/>
              <a:gd name="connsiteX23" fmla="*/ 2263467 w 6053670"/>
              <a:gd name="connsiteY23" fmla="*/ 215470 h 5581866"/>
              <a:gd name="connsiteX24" fmla="*/ 2378487 w 6053670"/>
              <a:gd name="connsiteY24" fmla="*/ 220332 h 5581866"/>
              <a:gd name="connsiteX25" fmla="*/ 2495323 w 6053670"/>
              <a:gd name="connsiteY25" fmla="*/ 224879 h 5581866"/>
              <a:gd name="connsiteX26" fmla="*/ 2612764 w 6053670"/>
              <a:gd name="connsiteY26" fmla="*/ 227859 h 5581866"/>
              <a:gd name="connsiteX27" fmla="*/ 2732627 w 6053670"/>
              <a:gd name="connsiteY27" fmla="*/ 230525 h 5581866"/>
              <a:gd name="connsiteX28" fmla="*/ 2853700 w 6053670"/>
              <a:gd name="connsiteY28" fmla="*/ 233348 h 5581866"/>
              <a:gd name="connsiteX29" fmla="*/ 2977195 w 6053670"/>
              <a:gd name="connsiteY29" fmla="*/ 235229 h 5581866"/>
              <a:gd name="connsiteX30" fmla="*/ 3101900 w 6053670"/>
              <a:gd name="connsiteY30" fmla="*/ 235229 h 5581866"/>
              <a:gd name="connsiteX31" fmla="*/ 3227817 w 6053670"/>
              <a:gd name="connsiteY31" fmla="*/ 236170 h 5581866"/>
              <a:gd name="connsiteX32" fmla="*/ 3354944 w 6053670"/>
              <a:gd name="connsiteY32" fmla="*/ 235229 h 5581866"/>
              <a:gd name="connsiteX33" fmla="*/ 3483887 w 6053670"/>
              <a:gd name="connsiteY33" fmla="*/ 233348 h 5581866"/>
              <a:gd name="connsiteX34" fmla="*/ 3612830 w 6053670"/>
              <a:gd name="connsiteY34" fmla="*/ 231623 h 5581866"/>
              <a:gd name="connsiteX35" fmla="*/ 3743589 w 6053670"/>
              <a:gd name="connsiteY35" fmla="*/ 227859 h 5581866"/>
              <a:gd name="connsiteX36" fmla="*/ 3875559 w 6053670"/>
              <a:gd name="connsiteY36" fmla="*/ 223938 h 5581866"/>
              <a:gd name="connsiteX37" fmla="*/ 4007529 w 6053670"/>
              <a:gd name="connsiteY37" fmla="*/ 219391 h 5581866"/>
              <a:gd name="connsiteX38" fmla="*/ 4140710 w 6053670"/>
              <a:gd name="connsiteY38" fmla="*/ 212961 h 5581866"/>
              <a:gd name="connsiteX39" fmla="*/ 4275102 w 6053670"/>
              <a:gd name="connsiteY39" fmla="*/ 205277 h 5581866"/>
              <a:gd name="connsiteX40" fmla="*/ 4410098 w 6053670"/>
              <a:gd name="connsiteY40" fmla="*/ 197907 h 5581866"/>
              <a:gd name="connsiteX41" fmla="*/ 4545096 w 6053670"/>
              <a:gd name="connsiteY41" fmla="*/ 188498 h 5581866"/>
              <a:gd name="connsiteX42" fmla="*/ 4681909 w 6053670"/>
              <a:gd name="connsiteY42" fmla="*/ 177207 h 5581866"/>
              <a:gd name="connsiteX43" fmla="*/ 4816905 w 6053670"/>
              <a:gd name="connsiteY43" fmla="*/ 165916 h 5581866"/>
              <a:gd name="connsiteX44" fmla="*/ 4954323 w 6053670"/>
              <a:gd name="connsiteY44" fmla="*/ 152899 h 5581866"/>
              <a:gd name="connsiteX45" fmla="*/ 5092347 w 6053670"/>
              <a:gd name="connsiteY45" fmla="*/ 138629 h 5581866"/>
              <a:gd name="connsiteX46" fmla="*/ 5228555 w 6053670"/>
              <a:gd name="connsiteY46" fmla="*/ 123574 h 5581866"/>
              <a:gd name="connsiteX47" fmla="*/ 5366578 w 6053670"/>
              <a:gd name="connsiteY47" fmla="*/ 106010 h 5581866"/>
              <a:gd name="connsiteX48" fmla="*/ 5503997 w 6053670"/>
              <a:gd name="connsiteY48" fmla="*/ 87192 h 5581866"/>
              <a:gd name="connsiteX49" fmla="*/ 5642020 w 6053670"/>
              <a:gd name="connsiteY49" fmla="*/ 68530 h 5581866"/>
              <a:gd name="connsiteX50" fmla="*/ 5779438 w 6053670"/>
              <a:gd name="connsiteY50" fmla="*/ 46733 h 5581866"/>
              <a:gd name="connsiteX51" fmla="*/ 5916251 w 6053670"/>
              <a:gd name="connsiteY51" fmla="*/ 24464 h 5581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5581866">
                <a:moveTo>
                  <a:pt x="6053670" y="1098"/>
                </a:moveTo>
                <a:lnTo>
                  <a:pt x="6053670" y="514028"/>
                </a:lnTo>
                <a:lnTo>
                  <a:pt x="6053670" y="1254558"/>
                </a:lnTo>
                <a:lnTo>
                  <a:pt x="6053670" y="5581866"/>
                </a:lnTo>
                <a:lnTo>
                  <a:pt x="0" y="5581866"/>
                </a:lnTo>
                <a:lnTo>
                  <a:pt x="0" y="1249853"/>
                </a:lnTo>
                <a:lnTo>
                  <a:pt x="0" y="514028"/>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0" y="235229"/>
                </a:lnTo>
                <a:lnTo>
                  <a:pt x="3227817" y="236170"/>
                </a:lnTo>
                <a:lnTo>
                  <a:pt x="3354944" y="235229"/>
                </a:lnTo>
                <a:lnTo>
                  <a:pt x="3483887" y="233348"/>
                </a:lnTo>
                <a:lnTo>
                  <a:pt x="3612830" y="231623"/>
                </a:lnTo>
                <a:lnTo>
                  <a:pt x="3743589" y="227859"/>
                </a:lnTo>
                <a:lnTo>
                  <a:pt x="3875559" y="223938"/>
                </a:lnTo>
                <a:lnTo>
                  <a:pt x="4007529"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tx1"/>
          </a:solidFill>
          <a:ln>
            <a:noFill/>
          </a:ln>
        </p:spPr>
      </p:sp>
      <p:sp>
        <p:nvSpPr>
          <p:cNvPr id="32" name="Freeform 5">
            <a:extLst>
              <a:ext uri="{FF2B5EF4-FFF2-40B4-BE49-F238E27FC236}">
                <a16:creationId xmlns:a16="http://schemas.microsoft.com/office/drawing/2014/main" id="{B5C860C9-D4F9-4350-80DA-0D1CD36C77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sp>
      <p:sp>
        <p:nvSpPr>
          <p:cNvPr id="2" name="Title 1">
            <a:extLst>
              <a:ext uri="{FF2B5EF4-FFF2-40B4-BE49-F238E27FC236}">
                <a16:creationId xmlns:a16="http://schemas.microsoft.com/office/drawing/2014/main" id="{ECF7AB9C-00BC-FB49-894D-88809A8E1C87}"/>
              </a:ext>
            </a:extLst>
          </p:cNvPr>
          <p:cNvSpPr>
            <a:spLocks noGrp="1"/>
          </p:cNvSpPr>
          <p:nvPr>
            <p:ph type="title"/>
          </p:nvPr>
        </p:nvSpPr>
        <p:spPr>
          <a:xfrm>
            <a:off x="625089" y="808564"/>
            <a:ext cx="5132438" cy="1622322"/>
          </a:xfrm>
        </p:spPr>
        <p:txBody>
          <a:bodyPr vert="horz" lIns="91440" tIns="45720" rIns="91440" bIns="45720" rtlCol="0" anchor="ctr">
            <a:normAutofit/>
          </a:bodyPr>
          <a:lstStyle/>
          <a:p>
            <a:pPr>
              <a:lnSpc>
                <a:spcPct val="90000"/>
              </a:lnSpc>
            </a:pPr>
            <a:r>
              <a:rPr lang="en-US" sz="2800" b="0" i="0" kern="1200" dirty="0">
                <a:solidFill>
                  <a:srgbClr val="EBEBEB"/>
                </a:solidFill>
                <a:latin typeface="+mj-lt"/>
                <a:ea typeface="+mj-ea"/>
                <a:cs typeface="+mj-cs"/>
              </a:rPr>
              <a:t>Unit 3: The Late Renaissance and Reformation</a:t>
            </a:r>
            <a:br>
              <a:rPr lang="en-US" sz="2800" b="0" i="0" kern="1200" dirty="0">
                <a:solidFill>
                  <a:srgbClr val="EBEBEB"/>
                </a:solidFill>
                <a:latin typeface="+mj-lt"/>
                <a:ea typeface="+mj-ea"/>
                <a:cs typeface="+mj-cs"/>
              </a:rPr>
            </a:br>
            <a:r>
              <a:rPr lang="en-US" sz="2800" b="0" i="0" kern="1200" dirty="0">
                <a:solidFill>
                  <a:srgbClr val="EBEBEB"/>
                </a:solidFill>
                <a:latin typeface="+mj-lt"/>
                <a:ea typeface="+mj-ea"/>
                <a:cs typeface="+mj-cs"/>
              </a:rPr>
              <a:t> </a:t>
            </a:r>
          </a:p>
        </p:txBody>
      </p:sp>
      <p:pic>
        <p:nvPicPr>
          <p:cNvPr id="8" name="Content Placeholder 7" descr="A group of people posing for the camera&#10;&#10;Description automatically generated">
            <a:extLst>
              <a:ext uri="{FF2B5EF4-FFF2-40B4-BE49-F238E27FC236}">
                <a16:creationId xmlns:a16="http://schemas.microsoft.com/office/drawing/2014/main" id="{986CD973-FA14-264A-9228-C3AABA4039D3}"/>
              </a:ext>
            </a:extLst>
          </p:cNvPr>
          <p:cNvPicPr>
            <a:picLocks noGrp="1" noChangeAspect="1"/>
          </p:cNvPicPr>
          <p:nvPr>
            <p:ph sz="half" idx="2"/>
          </p:nvPr>
        </p:nvPicPr>
        <p:blipFill>
          <a:blip r:embed="rId4"/>
          <a:stretch>
            <a:fillRect/>
          </a:stretch>
        </p:blipFill>
        <p:spPr>
          <a:xfrm>
            <a:off x="6714836" y="1639097"/>
            <a:ext cx="4828707" cy="3597386"/>
          </a:xfrm>
          <a:prstGeom prst="rect">
            <a:avLst/>
          </a:prstGeom>
        </p:spPr>
      </p:pic>
      <p:sp>
        <p:nvSpPr>
          <p:cNvPr id="34" name="Rectangle 33">
            <a:extLst>
              <a:ext uri="{FF2B5EF4-FFF2-40B4-BE49-F238E27FC236}">
                <a16:creationId xmlns:a16="http://schemas.microsoft.com/office/drawing/2014/main" id="{538A90C8-AE0E-4EBA-9AF8-EEDB206020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 name="Content Placeholder 2">
            <a:extLst>
              <a:ext uri="{FF2B5EF4-FFF2-40B4-BE49-F238E27FC236}">
                <a16:creationId xmlns:a16="http://schemas.microsoft.com/office/drawing/2014/main" id="{225F9B78-FCAA-F14C-94F9-EA50AA6D0EE4}"/>
              </a:ext>
            </a:extLst>
          </p:cNvPr>
          <p:cNvSpPr>
            <a:spLocks noGrp="1"/>
          </p:cNvSpPr>
          <p:nvPr>
            <p:ph sz="half" idx="1"/>
          </p:nvPr>
        </p:nvSpPr>
        <p:spPr>
          <a:xfrm>
            <a:off x="661176" y="1771693"/>
            <a:ext cx="5132439" cy="3811742"/>
          </a:xfrm>
        </p:spPr>
        <p:txBody>
          <a:bodyPr vert="horz" lIns="91440" tIns="45720" rIns="91440" bIns="45720" rtlCol="0" anchor="ctr">
            <a:normAutofit/>
          </a:bodyPr>
          <a:lstStyle/>
          <a:p>
            <a:r>
              <a:rPr lang="en-US">
                <a:solidFill>
                  <a:srgbClr val="FFFFFF"/>
                </a:solidFill>
              </a:rPr>
              <a:t>Absorb Activity:</a:t>
            </a:r>
          </a:p>
          <a:p>
            <a:r>
              <a:rPr lang="en-US">
                <a:solidFill>
                  <a:srgbClr val="FFFFFF"/>
                </a:solidFill>
              </a:rPr>
              <a:t>Watch a video summarizing how societal trends affected artwork in each category of the historical periods.</a:t>
            </a:r>
          </a:p>
          <a:p>
            <a:r>
              <a:rPr lang="en-US">
                <a:solidFill>
                  <a:srgbClr val="FFFFFF"/>
                </a:solidFill>
                <a:hlinkClick r:id="rId5"/>
              </a:rPr>
              <a:t>https://www.youtube.com/watch?v=tecocKSclwc&amp;vl=en</a:t>
            </a:r>
            <a:endParaRPr lang="en-US">
              <a:solidFill>
                <a:srgbClr val="FFFFFF"/>
              </a:solidFill>
            </a:endParaRPr>
          </a:p>
        </p:txBody>
      </p:sp>
      <p:sp>
        <p:nvSpPr>
          <p:cNvPr id="5" name="Rectangle 4">
            <a:extLst>
              <a:ext uri="{FF2B5EF4-FFF2-40B4-BE49-F238E27FC236}">
                <a16:creationId xmlns:a16="http://schemas.microsoft.com/office/drawing/2014/main" id="{84439502-ED6F-6C4E-9FA5-2640846818B1}"/>
              </a:ext>
            </a:extLst>
          </p:cNvPr>
          <p:cNvSpPr/>
          <p:nvPr/>
        </p:nvSpPr>
        <p:spPr>
          <a:xfrm>
            <a:off x="10415588" y="0"/>
            <a:ext cx="728662" cy="120015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0147D65C-371C-2448-BDAE-01165D0DB38F}"/>
              </a:ext>
            </a:extLst>
          </p:cNvPr>
          <p:cNvSpPr txBox="1"/>
          <p:nvPr/>
        </p:nvSpPr>
        <p:spPr>
          <a:xfrm>
            <a:off x="1154954" y="542925"/>
            <a:ext cx="2874121" cy="369332"/>
          </a:xfrm>
          <a:prstGeom prst="rect">
            <a:avLst/>
          </a:prstGeom>
          <a:noFill/>
        </p:spPr>
        <p:txBody>
          <a:bodyPr wrap="square" rtlCol="0">
            <a:spAutoFit/>
          </a:bodyPr>
          <a:lstStyle/>
          <a:p>
            <a:pPr>
              <a:spcAft>
                <a:spcPts val="600"/>
              </a:spcAft>
            </a:pPr>
            <a:r>
              <a:rPr lang="en-US" dirty="0"/>
              <a:t>Slide #3</a:t>
            </a:r>
          </a:p>
        </p:txBody>
      </p:sp>
    </p:spTree>
    <p:extLst>
      <p:ext uri="{BB962C8B-B14F-4D97-AF65-F5344CB8AC3E}">
        <p14:creationId xmlns:p14="http://schemas.microsoft.com/office/powerpoint/2010/main" val="845689136"/>
      </p:ext>
    </p:extLst>
  </p:cSld>
  <p:clrMapOvr>
    <a:overrideClrMapping bg1="dk1" tx1="lt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F7AB9C-00BC-FB49-894D-88809A8E1C87}"/>
              </a:ext>
            </a:extLst>
          </p:cNvPr>
          <p:cNvSpPr>
            <a:spLocks noGrp="1"/>
          </p:cNvSpPr>
          <p:nvPr>
            <p:ph type="title"/>
          </p:nvPr>
        </p:nvSpPr>
        <p:spPr>
          <a:xfrm>
            <a:off x="625089" y="941934"/>
            <a:ext cx="5132438" cy="1622322"/>
          </a:xfrm>
        </p:spPr>
        <p:txBody>
          <a:bodyPr vert="horz" lIns="91440" tIns="45720" rIns="91440" bIns="45720" rtlCol="0" anchor="ctr">
            <a:normAutofit/>
          </a:bodyPr>
          <a:lstStyle/>
          <a:p>
            <a:pPr>
              <a:lnSpc>
                <a:spcPct val="90000"/>
              </a:lnSpc>
            </a:pPr>
            <a:r>
              <a:rPr lang="en-US" sz="3100" b="0" i="0" kern="1200" dirty="0">
                <a:solidFill>
                  <a:srgbClr val="EBEBEB"/>
                </a:solidFill>
                <a:latin typeface="+mj-lt"/>
                <a:ea typeface="+mj-ea"/>
                <a:cs typeface="+mj-cs"/>
              </a:rPr>
              <a:t>Unit </a:t>
            </a:r>
            <a:r>
              <a:rPr lang="en-US" sz="3100" dirty="0">
                <a:solidFill>
                  <a:srgbClr val="EBEBEB"/>
                </a:solidFill>
              </a:rPr>
              <a:t>3</a:t>
            </a:r>
            <a:r>
              <a:rPr lang="en-US" sz="3100" b="0" i="0" kern="1200" dirty="0">
                <a:solidFill>
                  <a:srgbClr val="EBEBEB"/>
                </a:solidFill>
                <a:latin typeface="+mj-lt"/>
                <a:ea typeface="+mj-ea"/>
                <a:cs typeface="+mj-cs"/>
              </a:rPr>
              <a:t>: Do Activity #1</a:t>
            </a:r>
            <a:br>
              <a:rPr lang="en-US" sz="3100" b="0" i="0" kern="1200" dirty="0">
                <a:solidFill>
                  <a:srgbClr val="EBEBEB"/>
                </a:solidFill>
                <a:latin typeface="+mj-lt"/>
                <a:ea typeface="+mj-ea"/>
                <a:cs typeface="+mj-cs"/>
              </a:rPr>
            </a:br>
            <a:r>
              <a:rPr lang="en-US" sz="3100" b="0" i="0" kern="1200" dirty="0">
                <a:solidFill>
                  <a:srgbClr val="EBEBEB"/>
                </a:solidFill>
                <a:latin typeface="+mj-lt"/>
                <a:ea typeface="+mj-ea"/>
                <a:cs typeface="+mj-cs"/>
              </a:rPr>
              <a:t> </a:t>
            </a:r>
          </a:p>
        </p:txBody>
      </p:sp>
      <p:sp>
        <p:nvSpPr>
          <p:cNvPr id="12" name="Content Placeholder 11">
            <a:extLst>
              <a:ext uri="{FF2B5EF4-FFF2-40B4-BE49-F238E27FC236}">
                <a16:creationId xmlns:a16="http://schemas.microsoft.com/office/drawing/2014/main" id="{4DDC6E93-4C4A-46A7-8E27-45C52DD74D6C}"/>
              </a:ext>
            </a:extLst>
          </p:cNvPr>
          <p:cNvSpPr>
            <a:spLocks noGrp="1"/>
          </p:cNvSpPr>
          <p:nvPr>
            <p:ph sz="half" idx="1"/>
          </p:nvPr>
        </p:nvSpPr>
        <p:spPr>
          <a:xfrm>
            <a:off x="625089" y="2104324"/>
            <a:ext cx="3618784" cy="3811742"/>
          </a:xfrm>
        </p:spPr>
        <p:txBody>
          <a:bodyPr vert="horz" lIns="91440" tIns="45720" rIns="91440" bIns="45720" rtlCol="0" anchor="ctr">
            <a:normAutofit/>
          </a:bodyPr>
          <a:lstStyle/>
          <a:p>
            <a:r>
              <a:rPr lang="en-US" dirty="0">
                <a:solidFill>
                  <a:schemeClr val="tx1"/>
                </a:solidFill>
              </a:rPr>
              <a:t>After watching the video, complete the following activity:</a:t>
            </a:r>
          </a:p>
          <a:p>
            <a:r>
              <a:rPr lang="en-US" dirty="0">
                <a:solidFill>
                  <a:schemeClr val="tx1"/>
                </a:solidFill>
              </a:rPr>
              <a:t>Virtually discover the Sistine Chapel in Rome through Google Arts and Culture.  Explore the site thoroughly, then discuss your experiences in a discussion board.</a:t>
            </a:r>
          </a:p>
        </p:txBody>
      </p:sp>
      <p:sp>
        <p:nvSpPr>
          <p:cNvPr id="5" name="Rectangle 4">
            <a:extLst>
              <a:ext uri="{FF2B5EF4-FFF2-40B4-BE49-F238E27FC236}">
                <a16:creationId xmlns:a16="http://schemas.microsoft.com/office/drawing/2014/main" id="{84439502-ED6F-6C4E-9FA5-2640846818B1}"/>
              </a:ext>
            </a:extLst>
          </p:cNvPr>
          <p:cNvSpPr/>
          <p:nvPr/>
        </p:nvSpPr>
        <p:spPr>
          <a:xfrm>
            <a:off x="10415588" y="0"/>
            <a:ext cx="728662" cy="120015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0147D65C-371C-2448-BDAE-01165D0DB38F}"/>
              </a:ext>
            </a:extLst>
          </p:cNvPr>
          <p:cNvSpPr txBox="1"/>
          <p:nvPr/>
        </p:nvSpPr>
        <p:spPr>
          <a:xfrm>
            <a:off x="1154954" y="542925"/>
            <a:ext cx="2874121" cy="369332"/>
          </a:xfrm>
          <a:prstGeom prst="rect">
            <a:avLst/>
          </a:prstGeom>
          <a:noFill/>
        </p:spPr>
        <p:txBody>
          <a:bodyPr wrap="square" rtlCol="0">
            <a:spAutoFit/>
          </a:bodyPr>
          <a:lstStyle/>
          <a:p>
            <a:pPr>
              <a:spcAft>
                <a:spcPts val="600"/>
              </a:spcAft>
            </a:pPr>
            <a:r>
              <a:rPr lang="en-US" dirty="0">
                <a:solidFill>
                  <a:schemeClr val="bg1"/>
                </a:solidFill>
              </a:rPr>
              <a:t>Slide #3.1</a:t>
            </a:r>
          </a:p>
        </p:txBody>
      </p:sp>
      <p:pic>
        <p:nvPicPr>
          <p:cNvPr id="4" name="Picture 3" descr="A store inside of a building&#10;&#10;Description automatically generated">
            <a:extLst>
              <a:ext uri="{FF2B5EF4-FFF2-40B4-BE49-F238E27FC236}">
                <a16:creationId xmlns:a16="http://schemas.microsoft.com/office/drawing/2014/main" id="{6CFAC2B9-AC60-F140-9D6D-8B055077C76C}"/>
              </a:ext>
            </a:extLst>
          </p:cNvPr>
          <p:cNvPicPr>
            <a:picLocks noChangeAspect="1"/>
          </p:cNvPicPr>
          <p:nvPr/>
        </p:nvPicPr>
        <p:blipFill>
          <a:blip r:embed="rId3"/>
          <a:stretch>
            <a:fillRect/>
          </a:stretch>
        </p:blipFill>
        <p:spPr>
          <a:xfrm>
            <a:off x="4870174" y="1572944"/>
            <a:ext cx="7022981" cy="4663315"/>
          </a:xfrm>
          <a:prstGeom prst="rect">
            <a:avLst/>
          </a:prstGeom>
        </p:spPr>
      </p:pic>
    </p:spTree>
    <p:extLst>
      <p:ext uri="{BB962C8B-B14F-4D97-AF65-F5344CB8AC3E}">
        <p14:creationId xmlns:p14="http://schemas.microsoft.com/office/powerpoint/2010/main" val="30502597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F7AB9C-00BC-FB49-894D-88809A8E1C87}"/>
              </a:ext>
            </a:extLst>
          </p:cNvPr>
          <p:cNvSpPr>
            <a:spLocks noGrp="1"/>
          </p:cNvSpPr>
          <p:nvPr>
            <p:ph type="title"/>
          </p:nvPr>
        </p:nvSpPr>
        <p:spPr>
          <a:xfrm>
            <a:off x="625089" y="941934"/>
            <a:ext cx="5132438" cy="1622322"/>
          </a:xfrm>
        </p:spPr>
        <p:txBody>
          <a:bodyPr vert="horz" lIns="91440" tIns="45720" rIns="91440" bIns="45720" rtlCol="0" anchor="ctr">
            <a:normAutofit/>
          </a:bodyPr>
          <a:lstStyle/>
          <a:p>
            <a:pPr>
              <a:lnSpc>
                <a:spcPct val="90000"/>
              </a:lnSpc>
            </a:pPr>
            <a:r>
              <a:rPr lang="en-US" sz="3100" b="0" i="0" kern="1200" dirty="0">
                <a:solidFill>
                  <a:srgbClr val="EBEBEB"/>
                </a:solidFill>
                <a:latin typeface="+mj-lt"/>
                <a:ea typeface="+mj-ea"/>
                <a:cs typeface="+mj-cs"/>
              </a:rPr>
              <a:t>Unit </a:t>
            </a:r>
            <a:r>
              <a:rPr lang="en-US" sz="3100" dirty="0">
                <a:solidFill>
                  <a:srgbClr val="EBEBEB"/>
                </a:solidFill>
              </a:rPr>
              <a:t>3</a:t>
            </a:r>
            <a:r>
              <a:rPr lang="en-US" sz="3100" b="0" i="0" kern="1200" dirty="0">
                <a:solidFill>
                  <a:srgbClr val="EBEBEB"/>
                </a:solidFill>
                <a:latin typeface="+mj-lt"/>
                <a:ea typeface="+mj-ea"/>
                <a:cs typeface="+mj-cs"/>
              </a:rPr>
              <a:t>: Do Activity #2</a:t>
            </a:r>
            <a:br>
              <a:rPr lang="en-US" sz="3100" b="0" i="0" kern="1200" dirty="0">
                <a:solidFill>
                  <a:srgbClr val="EBEBEB"/>
                </a:solidFill>
                <a:latin typeface="+mj-lt"/>
                <a:ea typeface="+mj-ea"/>
                <a:cs typeface="+mj-cs"/>
              </a:rPr>
            </a:br>
            <a:r>
              <a:rPr lang="en-US" sz="3100" b="0" i="0" kern="1200" dirty="0">
                <a:solidFill>
                  <a:srgbClr val="EBEBEB"/>
                </a:solidFill>
                <a:latin typeface="+mj-lt"/>
                <a:ea typeface="+mj-ea"/>
                <a:cs typeface="+mj-cs"/>
              </a:rPr>
              <a:t> </a:t>
            </a:r>
          </a:p>
        </p:txBody>
      </p:sp>
      <p:sp>
        <p:nvSpPr>
          <p:cNvPr id="12" name="Content Placeholder 11">
            <a:extLst>
              <a:ext uri="{FF2B5EF4-FFF2-40B4-BE49-F238E27FC236}">
                <a16:creationId xmlns:a16="http://schemas.microsoft.com/office/drawing/2014/main" id="{4DDC6E93-4C4A-46A7-8E27-45C52DD74D6C}"/>
              </a:ext>
            </a:extLst>
          </p:cNvPr>
          <p:cNvSpPr>
            <a:spLocks noGrp="1"/>
          </p:cNvSpPr>
          <p:nvPr>
            <p:ph sz="half" idx="1"/>
          </p:nvPr>
        </p:nvSpPr>
        <p:spPr>
          <a:xfrm>
            <a:off x="779929" y="2104324"/>
            <a:ext cx="5132439" cy="3811742"/>
          </a:xfrm>
        </p:spPr>
        <p:txBody>
          <a:bodyPr vert="horz" lIns="91440" tIns="45720" rIns="91440" bIns="45720" rtlCol="0" anchor="ctr">
            <a:normAutofit/>
          </a:bodyPr>
          <a:lstStyle/>
          <a:p>
            <a:r>
              <a:rPr lang="en-US" dirty="0">
                <a:solidFill>
                  <a:schemeClr val="tx1"/>
                </a:solidFill>
              </a:rPr>
              <a:t>After watching the video, complete the following activity:</a:t>
            </a:r>
          </a:p>
          <a:p>
            <a:r>
              <a:rPr lang="en-US" dirty="0">
                <a:solidFill>
                  <a:schemeClr val="tx1"/>
                </a:solidFill>
              </a:rPr>
              <a:t>Write a reflective paper on the progression of art and architecture during the Reformation, focusing on analyzing the movements and artists in your own words.  Share your drafts to a class website and review others’ work by adding feedback. Revise your draft with feedback given to you.</a:t>
            </a:r>
          </a:p>
          <a:p>
            <a:endParaRPr lang="en-US" dirty="0">
              <a:solidFill>
                <a:schemeClr val="tx1"/>
              </a:solidFill>
            </a:endParaRPr>
          </a:p>
        </p:txBody>
      </p:sp>
      <p:sp>
        <p:nvSpPr>
          <p:cNvPr id="5" name="Rectangle 4">
            <a:extLst>
              <a:ext uri="{FF2B5EF4-FFF2-40B4-BE49-F238E27FC236}">
                <a16:creationId xmlns:a16="http://schemas.microsoft.com/office/drawing/2014/main" id="{84439502-ED6F-6C4E-9FA5-2640846818B1}"/>
              </a:ext>
            </a:extLst>
          </p:cNvPr>
          <p:cNvSpPr/>
          <p:nvPr/>
        </p:nvSpPr>
        <p:spPr>
          <a:xfrm>
            <a:off x="10415588" y="0"/>
            <a:ext cx="728662" cy="120015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0147D65C-371C-2448-BDAE-01165D0DB38F}"/>
              </a:ext>
            </a:extLst>
          </p:cNvPr>
          <p:cNvSpPr txBox="1"/>
          <p:nvPr/>
        </p:nvSpPr>
        <p:spPr>
          <a:xfrm>
            <a:off x="1154954" y="542925"/>
            <a:ext cx="2874121" cy="369332"/>
          </a:xfrm>
          <a:prstGeom prst="rect">
            <a:avLst/>
          </a:prstGeom>
          <a:noFill/>
        </p:spPr>
        <p:txBody>
          <a:bodyPr wrap="square" rtlCol="0">
            <a:spAutoFit/>
          </a:bodyPr>
          <a:lstStyle/>
          <a:p>
            <a:pPr>
              <a:spcAft>
                <a:spcPts val="600"/>
              </a:spcAft>
            </a:pPr>
            <a:r>
              <a:rPr lang="en-US" dirty="0">
                <a:solidFill>
                  <a:schemeClr val="bg1"/>
                </a:solidFill>
              </a:rPr>
              <a:t>Slide #3.2</a:t>
            </a:r>
          </a:p>
        </p:txBody>
      </p:sp>
      <p:pic>
        <p:nvPicPr>
          <p:cNvPr id="4" name="Picture 3" descr="A person posing for a picture&#10;&#10;Description automatically generated">
            <a:extLst>
              <a:ext uri="{FF2B5EF4-FFF2-40B4-BE49-F238E27FC236}">
                <a16:creationId xmlns:a16="http://schemas.microsoft.com/office/drawing/2014/main" id="{BEE8B8A4-24BB-744B-A364-3F737C5FD01F}"/>
              </a:ext>
            </a:extLst>
          </p:cNvPr>
          <p:cNvPicPr>
            <a:picLocks noChangeAspect="1"/>
          </p:cNvPicPr>
          <p:nvPr/>
        </p:nvPicPr>
        <p:blipFill>
          <a:blip r:embed="rId3"/>
          <a:stretch>
            <a:fillRect/>
          </a:stretch>
        </p:blipFill>
        <p:spPr>
          <a:xfrm>
            <a:off x="6899955" y="770119"/>
            <a:ext cx="4011943" cy="5916066"/>
          </a:xfrm>
          <a:prstGeom prst="rect">
            <a:avLst/>
          </a:prstGeom>
        </p:spPr>
      </p:pic>
    </p:spTree>
    <p:extLst>
      <p:ext uri="{BB962C8B-B14F-4D97-AF65-F5344CB8AC3E}">
        <p14:creationId xmlns:p14="http://schemas.microsoft.com/office/powerpoint/2010/main" val="19657808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DDA34B8A-FA8D-4E16-AD72-7B60B1C2582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4" name="Rectangle 13">
              <a:extLst>
                <a:ext uri="{FF2B5EF4-FFF2-40B4-BE49-F238E27FC236}">
                  <a16:creationId xmlns:a16="http://schemas.microsoft.com/office/drawing/2014/main" id="{6885D229-60DD-4D71-8181-10E781C149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3">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a:extLst>
                <a:ext uri="{FF2B5EF4-FFF2-40B4-BE49-F238E27FC236}">
                  <a16:creationId xmlns:a16="http://schemas.microsoft.com/office/drawing/2014/main" id="{0B0DAA45-BE66-4F0C-93A6-519D941071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a:extLst>
                <a:ext uri="{FF2B5EF4-FFF2-40B4-BE49-F238E27FC236}">
                  <a16:creationId xmlns:a16="http://schemas.microsoft.com/office/drawing/2014/main" id="{EF449A3D-A43B-4688-BD89-35734D0072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a:extLst>
                <a:ext uri="{FF2B5EF4-FFF2-40B4-BE49-F238E27FC236}">
                  <a16:creationId xmlns:a16="http://schemas.microsoft.com/office/drawing/2014/main" id="{74E9975C-AF3D-48EF-B3F0-112A01A3820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a:extLst>
                <a:ext uri="{FF2B5EF4-FFF2-40B4-BE49-F238E27FC236}">
                  <a16:creationId xmlns:a16="http://schemas.microsoft.com/office/drawing/2014/main" id="{CF00A076-2FEA-40D1-8F85-8424817979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a:extLst>
                <a:ext uri="{FF2B5EF4-FFF2-40B4-BE49-F238E27FC236}">
                  <a16:creationId xmlns:a16="http://schemas.microsoft.com/office/drawing/2014/main" id="{A2E68741-6133-4CAA-BF3C-F0E6CF40C5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a:extLst>
                <a:ext uri="{FF2B5EF4-FFF2-40B4-BE49-F238E27FC236}">
                  <a16:creationId xmlns:a16="http://schemas.microsoft.com/office/drawing/2014/main" id="{76C01C64-4A8B-42FC-93C5-2D6A3EBAB7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1" name="Freeform 5">
              <a:extLst>
                <a:ext uri="{FF2B5EF4-FFF2-40B4-BE49-F238E27FC236}">
                  <a16:creationId xmlns:a16="http://schemas.microsoft.com/office/drawing/2014/main" id="{D969AEA9-C1EE-45E1-9964-D9705492E1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22" name="Freeform 5">
              <a:extLst>
                <a:ext uri="{FF2B5EF4-FFF2-40B4-BE49-F238E27FC236}">
                  <a16:creationId xmlns:a16="http://schemas.microsoft.com/office/drawing/2014/main" id="{4845E67D-4E5B-44B3-AB74-5E95C839E7A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4" name="Rectangle 23">
            <a:extLst>
              <a:ext uri="{FF2B5EF4-FFF2-40B4-BE49-F238E27FC236}">
                <a16:creationId xmlns:a16="http://schemas.microsoft.com/office/drawing/2014/main" id="{079CE317-680B-449C-A423-71C1FE069B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6" name="Rectangle 25">
            <a:extLst>
              <a:ext uri="{FF2B5EF4-FFF2-40B4-BE49-F238E27FC236}">
                <a16:creationId xmlns:a16="http://schemas.microsoft.com/office/drawing/2014/main" id="{F70C2B8F-6B1B-46D5-86E6-40F36C695F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sp>
      <p:sp>
        <p:nvSpPr>
          <p:cNvPr id="28" name="Freeform 5">
            <a:extLst>
              <a:ext uri="{FF2B5EF4-FFF2-40B4-BE49-F238E27FC236}">
                <a16:creationId xmlns:a16="http://schemas.microsoft.com/office/drawing/2014/main" id="{DB521824-592C-476A-AB0A-CA0C6D1F34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tx1">
              <a:alpha val="20000"/>
            </a:schemeClr>
          </a:solidFill>
          <a:ln>
            <a:noFill/>
          </a:ln>
        </p:spPr>
      </p:sp>
      <p:sp>
        <p:nvSpPr>
          <p:cNvPr id="30" name="Freeform: Shape 29">
            <a:extLst>
              <a:ext uri="{FF2B5EF4-FFF2-40B4-BE49-F238E27FC236}">
                <a16:creationId xmlns:a16="http://schemas.microsoft.com/office/drawing/2014/main" id="{A2749EFA-8EE4-4EB8-9424-8E593B9320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950898" y="638067"/>
            <a:ext cx="6053670" cy="5581866"/>
          </a:xfrm>
          <a:custGeom>
            <a:avLst/>
            <a:gdLst>
              <a:gd name="connsiteX0" fmla="*/ 6053670 w 6053670"/>
              <a:gd name="connsiteY0" fmla="*/ 1098 h 5581866"/>
              <a:gd name="connsiteX1" fmla="*/ 6053670 w 6053670"/>
              <a:gd name="connsiteY1" fmla="*/ 514028 h 5581866"/>
              <a:gd name="connsiteX2" fmla="*/ 6053670 w 6053670"/>
              <a:gd name="connsiteY2" fmla="*/ 1254558 h 5581866"/>
              <a:gd name="connsiteX3" fmla="*/ 6053670 w 6053670"/>
              <a:gd name="connsiteY3" fmla="*/ 5581866 h 5581866"/>
              <a:gd name="connsiteX4" fmla="*/ 0 w 6053670"/>
              <a:gd name="connsiteY4" fmla="*/ 5581866 h 5581866"/>
              <a:gd name="connsiteX5" fmla="*/ 0 w 6053670"/>
              <a:gd name="connsiteY5" fmla="*/ 1249853 h 5581866"/>
              <a:gd name="connsiteX6" fmla="*/ 0 w 6053670"/>
              <a:gd name="connsiteY6" fmla="*/ 514028 h 5581866"/>
              <a:gd name="connsiteX7" fmla="*/ 0 w 6053670"/>
              <a:gd name="connsiteY7" fmla="*/ 0 h 5581866"/>
              <a:gd name="connsiteX8" fmla="*/ 35717 w 6053670"/>
              <a:gd name="connsiteY8" fmla="*/ 5488 h 5581866"/>
              <a:gd name="connsiteX9" fmla="*/ 140445 w 6053670"/>
              <a:gd name="connsiteY9" fmla="*/ 21641 h 5581866"/>
              <a:gd name="connsiteX10" fmla="*/ 216722 w 6053670"/>
              <a:gd name="connsiteY10" fmla="*/ 32932 h 5581866"/>
              <a:gd name="connsiteX11" fmla="*/ 307527 w 6053670"/>
              <a:gd name="connsiteY11" fmla="*/ 44850 h 5581866"/>
              <a:gd name="connsiteX12" fmla="*/ 415282 w 6053670"/>
              <a:gd name="connsiteY12" fmla="*/ 59121 h 5581866"/>
              <a:gd name="connsiteX13" fmla="*/ 534539 w 6053670"/>
              <a:gd name="connsiteY13" fmla="*/ 74175 h 5581866"/>
              <a:gd name="connsiteX14" fmla="*/ 668931 w 6053670"/>
              <a:gd name="connsiteY14" fmla="*/ 90014 h 5581866"/>
              <a:gd name="connsiteX15" fmla="*/ 815430 w 6053670"/>
              <a:gd name="connsiteY15" fmla="*/ 106794 h 5581866"/>
              <a:gd name="connsiteX16" fmla="*/ 974641 w 6053670"/>
              <a:gd name="connsiteY16" fmla="*/ 123574 h 5581866"/>
              <a:gd name="connsiteX17" fmla="*/ 1144144 w 6053670"/>
              <a:gd name="connsiteY17" fmla="*/ 140667 h 5581866"/>
              <a:gd name="connsiteX18" fmla="*/ 1326965 w 6053670"/>
              <a:gd name="connsiteY18" fmla="*/ 156506 h 5581866"/>
              <a:gd name="connsiteX19" fmla="*/ 1518261 w 6053670"/>
              <a:gd name="connsiteY19" fmla="*/ 171717 h 5581866"/>
              <a:gd name="connsiteX20" fmla="*/ 1720453 w 6053670"/>
              <a:gd name="connsiteY20" fmla="*/ 185518 h 5581866"/>
              <a:gd name="connsiteX21" fmla="*/ 1931121 w 6053670"/>
              <a:gd name="connsiteY21" fmla="*/ 198690 h 5581866"/>
              <a:gd name="connsiteX22" fmla="*/ 2150869 w 6053670"/>
              <a:gd name="connsiteY22" fmla="*/ 211079 h 5581866"/>
              <a:gd name="connsiteX23" fmla="*/ 2263467 w 6053670"/>
              <a:gd name="connsiteY23" fmla="*/ 215470 h 5581866"/>
              <a:gd name="connsiteX24" fmla="*/ 2378487 w 6053670"/>
              <a:gd name="connsiteY24" fmla="*/ 220332 h 5581866"/>
              <a:gd name="connsiteX25" fmla="*/ 2495323 w 6053670"/>
              <a:gd name="connsiteY25" fmla="*/ 224879 h 5581866"/>
              <a:gd name="connsiteX26" fmla="*/ 2612764 w 6053670"/>
              <a:gd name="connsiteY26" fmla="*/ 227859 h 5581866"/>
              <a:gd name="connsiteX27" fmla="*/ 2732627 w 6053670"/>
              <a:gd name="connsiteY27" fmla="*/ 230525 h 5581866"/>
              <a:gd name="connsiteX28" fmla="*/ 2853700 w 6053670"/>
              <a:gd name="connsiteY28" fmla="*/ 233348 h 5581866"/>
              <a:gd name="connsiteX29" fmla="*/ 2977195 w 6053670"/>
              <a:gd name="connsiteY29" fmla="*/ 235229 h 5581866"/>
              <a:gd name="connsiteX30" fmla="*/ 3101900 w 6053670"/>
              <a:gd name="connsiteY30" fmla="*/ 235229 h 5581866"/>
              <a:gd name="connsiteX31" fmla="*/ 3227817 w 6053670"/>
              <a:gd name="connsiteY31" fmla="*/ 236170 h 5581866"/>
              <a:gd name="connsiteX32" fmla="*/ 3354944 w 6053670"/>
              <a:gd name="connsiteY32" fmla="*/ 235229 h 5581866"/>
              <a:gd name="connsiteX33" fmla="*/ 3483887 w 6053670"/>
              <a:gd name="connsiteY33" fmla="*/ 233348 h 5581866"/>
              <a:gd name="connsiteX34" fmla="*/ 3612830 w 6053670"/>
              <a:gd name="connsiteY34" fmla="*/ 231623 h 5581866"/>
              <a:gd name="connsiteX35" fmla="*/ 3743589 w 6053670"/>
              <a:gd name="connsiteY35" fmla="*/ 227859 h 5581866"/>
              <a:gd name="connsiteX36" fmla="*/ 3875559 w 6053670"/>
              <a:gd name="connsiteY36" fmla="*/ 223938 h 5581866"/>
              <a:gd name="connsiteX37" fmla="*/ 4007529 w 6053670"/>
              <a:gd name="connsiteY37" fmla="*/ 219391 h 5581866"/>
              <a:gd name="connsiteX38" fmla="*/ 4140710 w 6053670"/>
              <a:gd name="connsiteY38" fmla="*/ 212961 h 5581866"/>
              <a:gd name="connsiteX39" fmla="*/ 4275102 w 6053670"/>
              <a:gd name="connsiteY39" fmla="*/ 205277 h 5581866"/>
              <a:gd name="connsiteX40" fmla="*/ 4410098 w 6053670"/>
              <a:gd name="connsiteY40" fmla="*/ 197907 h 5581866"/>
              <a:gd name="connsiteX41" fmla="*/ 4545096 w 6053670"/>
              <a:gd name="connsiteY41" fmla="*/ 188498 h 5581866"/>
              <a:gd name="connsiteX42" fmla="*/ 4681909 w 6053670"/>
              <a:gd name="connsiteY42" fmla="*/ 177207 h 5581866"/>
              <a:gd name="connsiteX43" fmla="*/ 4816905 w 6053670"/>
              <a:gd name="connsiteY43" fmla="*/ 165916 h 5581866"/>
              <a:gd name="connsiteX44" fmla="*/ 4954323 w 6053670"/>
              <a:gd name="connsiteY44" fmla="*/ 152899 h 5581866"/>
              <a:gd name="connsiteX45" fmla="*/ 5092347 w 6053670"/>
              <a:gd name="connsiteY45" fmla="*/ 138629 h 5581866"/>
              <a:gd name="connsiteX46" fmla="*/ 5228555 w 6053670"/>
              <a:gd name="connsiteY46" fmla="*/ 123574 h 5581866"/>
              <a:gd name="connsiteX47" fmla="*/ 5366578 w 6053670"/>
              <a:gd name="connsiteY47" fmla="*/ 106010 h 5581866"/>
              <a:gd name="connsiteX48" fmla="*/ 5503997 w 6053670"/>
              <a:gd name="connsiteY48" fmla="*/ 87192 h 5581866"/>
              <a:gd name="connsiteX49" fmla="*/ 5642020 w 6053670"/>
              <a:gd name="connsiteY49" fmla="*/ 68530 h 5581866"/>
              <a:gd name="connsiteX50" fmla="*/ 5779438 w 6053670"/>
              <a:gd name="connsiteY50" fmla="*/ 46733 h 5581866"/>
              <a:gd name="connsiteX51" fmla="*/ 5916251 w 6053670"/>
              <a:gd name="connsiteY51" fmla="*/ 24464 h 5581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5581866">
                <a:moveTo>
                  <a:pt x="6053670" y="1098"/>
                </a:moveTo>
                <a:lnTo>
                  <a:pt x="6053670" y="514028"/>
                </a:lnTo>
                <a:lnTo>
                  <a:pt x="6053670" y="1254558"/>
                </a:lnTo>
                <a:lnTo>
                  <a:pt x="6053670" y="5581866"/>
                </a:lnTo>
                <a:lnTo>
                  <a:pt x="0" y="5581866"/>
                </a:lnTo>
                <a:lnTo>
                  <a:pt x="0" y="1249853"/>
                </a:lnTo>
                <a:lnTo>
                  <a:pt x="0" y="514028"/>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0" y="235229"/>
                </a:lnTo>
                <a:lnTo>
                  <a:pt x="3227817" y="236170"/>
                </a:lnTo>
                <a:lnTo>
                  <a:pt x="3354944" y="235229"/>
                </a:lnTo>
                <a:lnTo>
                  <a:pt x="3483887" y="233348"/>
                </a:lnTo>
                <a:lnTo>
                  <a:pt x="3612830" y="231623"/>
                </a:lnTo>
                <a:lnTo>
                  <a:pt x="3743589" y="227859"/>
                </a:lnTo>
                <a:lnTo>
                  <a:pt x="3875559" y="223938"/>
                </a:lnTo>
                <a:lnTo>
                  <a:pt x="4007529"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tx1"/>
          </a:solidFill>
          <a:ln>
            <a:noFill/>
          </a:ln>
        </p:spPr>
      </p:sp>
      <p:sp>
        <p:nvSpPr>
          <p:cNvPr id="32" name="Freeform 5">
            <a:extLst>
              <a:ext uri="{FF2B5EF4-FFF2-40B4-BE49-F238E27FC236}">
                <a16:creationId xmlns:a16="http://schemas.microsoft.com/office/drawing/2014/main" id="{B5C860C9-D4F9-4350-80DA-0D1CD36C77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sp>
      <p:sp>
        <p:nvSpPr>
          <p:cNvPr id="2" name="Title 1">
            <a:extLst>
              <a:ext uri="{FF2B5EF4-FFF2-40B4-BE49-F238E27FC236}">
                <a16:creationId xmlns:a16="http://schemas.microsoft.com/office/drawing/2014/main" id="{ECF7AB9C-00BC-FB49-894D-88809A8E1C87}"/>
              </a:ext>
            </a:extLst>
          </p:cNvPr>
          <p:cNvSpPr>
            <a:spLocks noGrp="1"/>
          </p:cNvSpPr>
          <p:nvPr>
            <p:ph type="title"/>
          </p:nvPr>
        </p:nvSpPr>
        <p:spPr>
          <a:xfrm>
            <a:off x="639098" y="815583"/>
            <a:ext cx="5132438" cy="1622322"/>
          </a:xfrm>
        </p:spPr>
        <p:txBody>
          <a:bodyPr vert="horz" lIns="91440" tIns="45720" rIns="91440" bIns="45720" rtlCol="0" anchor="ctr">
            <a:normAutofit/>
          </a:bodyPr>
          <a:lstStyle/>
          <a:p>
            <a:pPr>
              <a:lnSpc>
                <a:spcPct val="90000"/>
              </a:lnSpc>
            </a:pPr>
            <a:r>
              <a:rPr lang="en-US" sz="2800" b="0" i="0" kern="1200" dirty="0">
                <a:solidFill>
                  <a:srgbClr val="EBEBEB"/>
                </a:solidFill>
                <a:latin typeface="+mj-lt"/>
                <a:ea typeface="+mj-ea"/>
                <a:cs typeface="+mj-cs"/>
              </a:rPr>
              <a:t>Unit 4: The Baroque in Western Europe</a:t>
            </a:r>
            <a:br>
              <a:rPr lang="en-US" b="0" i="0" kern="1200" dirty="0">
                <a:solidFill>
                  <a:srgbClr val="EBEBEB"/>
                </a:solidFill>
                <a:latin typeface="+mj-lt"/>
                <a:ea typeface="+mj-ea"/>
                <a:cs typeface="+mj-cs"/>
              </a:rPr>
            </a:br>
            <a:endParaRPr lang="en-US" b="0" i="0" kern="1200" dirty="0">
              <a:solidFill>
                <a:srgbClr val="EBEBEB"/>
              </a:solidFill>
              <a:latin typeface="+mj-lt"/>
              <a:ea typeface="+mj-ea"/>
              <a:cs typeface="+mj-cs"/>
            </a:endParaRPr>
          </a:p>
        </p:txBody>
      </p:sp>
      <p:pic>
        <p:nvPicPr>
          <p:cNvPr id="8" name="Content Placeholder 7" descr="A picture containing person, sitting, man, group&#10;&#10;Description automatically generated">
            <a:extLst>
              <a:ext uri="{FF2B5EF4-FFF2-40B4-BE49-F238E27FC236}">
                <a16:creationId xmlns:a16="http://schemas.microsoft.com/office/drawing/2014/main" id="{E138F830-2933-9040-A579-569FF0EEA955}"/>
              </a:ext>
            </a:extLst>
          </p:cNvPr>
          <p:cNvPicPr>
            <a:picLocks noGrp="1" noChangeAspect="1"/>
          </p:cNvPicPr>
          <p:nvPr>
            <p:ph sz="half" idx="2"/>
          </p:nvPr>
        </p:nvPicPr>
        <p:blipFill>
          <a:blip r:embed="rId4"/>
          <a:stretch>
            <a:fillRect/>
          </a:stretch>
        </p:blipFill>
        <p:spPr>
          <a:xfrm>
            <a:off x="7020713" y="645106"/>
            <a:ext cx="4216952" cy="5585369"/>
          </a:xfrm>
          <a:prstGeom prst="rect">
            <a:avLst/>
          </a:prstGeom>
        </p:spPr>
      </p:pic>
      <p:sp>
        <p:nvSpPr>
          <p:cNvPr id="34" name="Rectangle 33">
            <a:extLst>
              <a:ext uri="{FF2B5EF4-FFF2-40B4-BE49-F238E27FC236}">
                <a16:creationId xmlns:a16="http://schemas.microsoft.com/office/drawing/2014/main" id="{538A90C8-AE0E-4EBA-9AF8-EEDB206020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 name="Content Placeholder 2">
            <a:extLst>
              <a:ext uri="{FF2B5EF4-FFF2-40B4-BE49-F238E27FC236}">
                <a16:creationId xmlns:a16="http://schemas.microsoft.com/office/drawing/2014/main" id="{225F9B78-FCAA-F14C-94F9-EA50AA6D0EE4}"/>
              </a:ext>
            </a:extLst>
          </p:cNvPr>
          <p:cNvSpPr>
            <a:spLocks noGrp="1"/>
          </p:cNvSpPr>
          <p:nvPr>
            <p:ph sz="half" idx="1"/>
          </p:nvPr>
        </p:nvSpPr>
        <p:spPr>
          <a:xfrm>
            <a:off x="639098" y="1866405"/>
            <a:ext cx="5132439" cy="3811742"/>
          </a:xfrm>
        </p:spPr>
        <p:txBody>
          <a:bodyPr vert="horz" lIns="91440" tIns="45720" rIns="91440" bIns="45720" rtlCol="0" anchor="ctr">
            <a:normAutofit/>
          </a:bodyPr>
          <a:lstStyle/>
          <a:p>
            <a:r>
              <a:rPr lang="en-US" dirty="0">
                <a:solidFill>
                  <a:srgbClr val="FFFFFF"/>
                </a:solidFill>
              </a:rPr>
              <a:t>Absorb Activity</a:t>
            </a:r>
          </a:p>
          <a:p>
            <a:r>
              <a:rPr lang="en-US" dirty="0">
                <a:solidFill>
                  <a:srgbClr val="FFFFFF"/>
                </a:solidFill>
              </a:rPr>
              <a:t>Discover the societal changes that continue to affect the Baroque movement throughout Western Europe through an interactive presentation.</a:t>
            </a:r>
          </a:p>
          <a:p>
            <a:endParaRPr lang="en-US" dirty="0">
              <a:solidFill>
                <a:srgbClr val="FFFFFF"/>
              </a:solidFill>
            </a:endParaRPr>
          </a:p>
        </p:txBody>
      </p:sp>
      <p:sp>
        <p:nvSpPr>
          <p:cNvPr id="5" name="Rectangle 4">
            <a:extLst>
              <a:ext uri="{FF2B5EF4-FFF2-40B4-BE49-F238E27FC236}">
                <a16:creationId xmlns:a16="http://schemas.microsoft.com/office/drawing/2014/main" id="{84439502-ED6F-6C4E-9FA5-2640846818B1}"/>
              </a:ext>
            </a:extLst>
          </p:cNvPr>
          <p:cNvSpPr/>
          <p:nvPr/>
        </p:nvSpPr>
        <p:spPr>
          <a:xfrm>
            <a:off x="10415588" y="0"/>
            <a:ext cx="728662" cy="120015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0147D65C-371C-2448-BDAE-01165D0DB38F}"/>
              </a:ext>
            </a:extLst>
          </p:cNvPr>
          <p:cNvSpPr txBox="1"/>
          <p:nvPr/>
        </p:nvSpPr>
        <p:spPr>
          <a:xfrm>
            <a:off x="1154954" y="542925"/>
            <a:ext cx="2874121" cy="369332"/>
          </a:xfrm>
          <a:prstGeom prst="rect">
            <a:avLst/>
          </a:prstGeom>
          <a:noFill/>
        </p:spPr>
        <p:txBody>
          <a:bodyPr wrap="square" rtlCol="0">
            <a:spAutoFit/>
          </a:bodyPr>
          <a:lstStyle/>
          <a:p>
            <a:pPr>
              <a:spcAft>
                <a:spcPts val="600"/>
              </a:spcAft>
            </a:pPr>
            <a:r>
              <a:rPr lang="en-US" dirty="0"/>
              <a:t>Slide #4 </a:t>
            </a:r>
          </a:p>
        </p:txBody>
      </p:sp>
    </p:spTree>
    <p:extLst>
      <p:ext uri="{BB962C8B-B14F-4D97-AF65-F5344CB8AC3E}">
        <p14:creationId xmlns:p14="http://schemas.microsoft.com/office/powerpoint/2010/main" val="2301990517"/>
      </p:ext>
    </p:extLst>
  </p:cSld>
  <p:clrMapOvr>
    <a:overrideClrMapping bg1="dk1" tx1="lt1" bg2="dk2" tx2="lt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F7AB9C-00BC-FB49-894D-88809A8E1C87}"/>
              </a:ext>
            </a:extLst>
          </p:cNvPr>
          <p:cNvSpPr>
            <a:spLocks noGrp="1"/>
          </p:cNvSpPr>
          <p:nvPr>
            <p:ph type="title"/>
          </p:nvPr>
        </p:nvSpPr>
        <p:spPr>
          <a:xfrm>
            <a:off x="625089" y="941934"/>
            <a:ext cx="5132438" cy="1622322"/>
          </a:xfrm>
        </p:spPr>
        <p:txBody>
          <a:bodyPr vert="horz" lIns="91440" tIns="45720" rIns="91440" bIns="45720" rtlCol="0" anchor="ctr">
            <a:normAutofit/>
          </a:bodyPr>
          <a:lstStyle/>
          <a:p>
            <a:pPr>
              <a:lnSpc>
                <a:spcPct val="90000"/>
              </a:lnSpc>
            </a:pPr>
            <a:r>
              <a:rPr lang="en-US" sz="3100" b="0" i="0" kern="1200" dirty="0">
                <a:solidFill>
                  <a:srgbClr val="EBEBEB"/>
                </a:solidFill>
                <a:latin typeface="+mj-lt"/>
                <a:ea typeface="+mj-ea"/>
                <a:cs typeface="+mj-cs"/>
              </a:rPr>
              <a:t>Unit 4: Do Activity #1</a:t>
            </a:r>
            <a:br>
              <a:rPr lang="en-US" sz="3100" b="0" i="0" kern="1200" dirty="0">
                <a:solidFill>
                  <a:srgbClr val="EBEBEB"/>
                </a:solidFill>
                <a:latin typeface="+mj-lt"/>
                <a:ea typeface="+mj-ea"/>
                <a:cs typeface="+mj-cs"/>
              </a:rPr>
            </a:br>
            <a:r>
              <a:rPr lang="en-US" sz="3100" b="0" i="0" kern="1200" dirty="0">
                <a:solidFill>
                  <a:srgbClr val="EBEBEB"/>
                </a:solidFill>
                <a:latin typeface="+mj-lt"/>
                <a:ea typeface="+mj-ea"/>
                <a:cs typeface="+mj-cs"/>
              </a:rPr>
              <a:t> </a:t>
            </a:r>
          </a:p>
        </p:txBody>
      </p:sp>
      <p:sp>
        <p:nvSpPr>
          <p:cNvPr id="12" name="Content Placeholder 11">
            <a:extLst>
              <a:ext uri="{FF2B5EF4-FFF2-40B4-BE49-F238E27FC236}">
                <a16:creationId xmlns:a16="http://schemas.microsoft.com/office/drawing/2014/main" id="{4DDC6E93-4C4A-46A7-8E27-45C52DD74D6C}"/>
              </a:ext>
            </a:extLst>
          </p:cNvPr>
          <p:cNvSpPr>
            <a:spLocks noGrp="1"/>
          </p:cNvSpPr>
          <p:nvPr>
            <p:ph sz="half" idx="1"/>
          </p:nvPr>
        </p:nvSpPr>
        <p:spPr>
          <a:xfrm>
            <a:off x="661176" y="1802778"/>
            <a:ext cx="5132439" cy="3811742"/>
          </a:xfrm>
        </p:spPr>
        <p:txBody>
          <a:bodyPr vert="horz" lIns="91440" tIns="45720" rIns="91440" bIns="45720" rtlCol="0" anchor="ctr">
            <a:normAutofit/>
          </a:bodyPr>
          <a:lstStyle/>
          <a:p>
            <a:r>
              <a:rPr lang="en-US" dirty="0">
                <a:solidFill>
                  <a:schemeClr val="tx1"/>
                </a:solidFill>
              </a:rPr>
              <a:t>After reviewing the interactive content, complete the following activity:</a:t>
            </a:r>
          </a:p>
          <a:p>
            <a:r>
              <a:rPr lang="en-US" dirty="0">
                <a:solidFill>
                  <a:schemeClr val="tx1"/>
                </a:solidFill>
              </a:rPr>
              <a:t>Using the interactive project from Quizlet provided, play the Asteroids simulation matching artists to their work.  Play as many times as you need to earn an A score.  Discuss your experience in a discussion board.</a:t>
            </a:r>
          </a:p>
          <a:p>
            <a:endParaRPr lang="en-US" dirty="0">
              <a:solidFill>
                <a:schemeClr val="tx1"/>
              </a:solidFill>
            </a:endParaRPr>
          </a:p>
        </p:txBody>
      </p:sp>
      <p:sp>
        <p:nvSpPr>
          <p:cNvPr id="5" name="Rectangle 4">
            <a:extLst>
              <a:ext uri="{FF2B5EF4-FFF2-40B4-BE49-F238E27FC236}">
                <a16:creationId xmlns:a16="http://schemas.microsoft.com/office/drawing/2014/main" id="{84439502-ED6F-6C4E-9FA5-2640846818B1}"/>
              </a:ext>
            </a:extLst>
          </p:cNvPr>
          <p:cNvSpPr/>
          <p:nvPr/>
        </p:nvSpPr>
        <p:spPr>
          <a:xfrm>
            <a:off x="10415588" y="0"/>
            <a:ext cx="728662" cy="120015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0147D65C-371C-2448-BDAE-01165D0DB38F}"/>
              </a:ext>
            </a:extLst>
          </p:cNvPr>
          <p:cNvSpPr txBox="1"/>
          <p:nvPr/>
        </p:nvSpPr>
        <p:spPr>
          <a:xfrm>
            <a:off x="1154954" y="542925"/>
            <a:ext cx="2874121" cy="369332"/>
          </a:xfrm>
          <a:prstGeom prst="rect">
            <a:avLst/>
          </a:prstGeom>
          <a:noFill/>
        </p:spPr>
        <p:txBody>
          <a:bodyPr wrap="square" rtlCol="0">
            <a:spAutoFit/>
          </a:bodyPr>
          <a:lstStyle/>
          <a:p>
            <a:pPr>
              <a:spcAft>
                <a:spcPts val="600"/>
              </a:spcAft>
            </a:pPr>
            <a:r>
              <a:rPr lang="en-US" dirty="0">
                <a:solidFill>
                  <a:schemeClr val="bg1"/>
                </a:solidFill>
              </a:rPr>
              <a:t>Slide #4.1</a:t>
            </a:r>
          </a:p>
        </p:txBody>
      </p:sp>
      <p:pic>
        <p:nvPicPr>
          <p:cNvPr id="4" name="Picture 3" descr="A person wearing a hat&#10;&#10;Description automatically generated">
            <a:extLst>
              <a:ext uri="{FF2B5EF4-FFF2-40B4-BE49-F238E27FC236}">
                <a16:creationId xmlns:a16="http://schemas.microsoft.com/office/drawing/2014/main" id="{FCADDFE0-1409-DC44-B722-94BA4FB4CD79}"/>
              </a:ext>
            </a:extLst>
          </p:cNvPr>
          <p:cNvPicPr>
            <a:picLocks noChangeAspect="1"/>
          </p:cNvPicPr>
          <p:nvPr/>
        </p:nvPicPr>
        <p:blipFill>
          <a:blip r:embed="rId3"/>
          <a:stretch>
            <a:fillRect/>
          </a:stretch>
        </p:blipFill>
        <p:spPr>
          <a:xfrm>
            <a:off x="6571950" y="600075"/>
            <a:ext cx="4207969" cy="5916066"/>
          </a:xfrm>
          <a:prstGeom prst="rect">
            <a:avLst/>
          </a:prstGeom>
        </p:spPr>
      </p:pic>
    </p:spTree>
    <p:extLst>
      <p:ext uri="{BB962C8B-B14F-4D97-AF65-F5344CB8AC3E}">
        <p14:creationId xmlns:p14="http://schemas.microsoft.com/office/powerpoint/2010/main" val="42806820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F7AB9C-00BC-FB49-894D-88809A8E1C87}"/>
              </a:ext>
            </a:extLst>
          </p:cNvPr>
          <p:cNvSpPr>
            <a:spLocks noGrp="1"/>
          </p:cNvSpPr>
          <p:nvPr>
            <p:ph type="title"/>
          </p:nvPr>
        </p:nvSpPr>
        <p:spPr>
          <a:xfrm>
            <a:off x="625089" y="941934"/>
            <a:ext cx="5132438" cy="1622322"/>
          </a:xfrm>
        </p:spPr>
        <p:txBody>
          <a:bodyPr vert="horz" lIns="91440" tIns="45720" rIns="91440" bIns="45720" rtlCol="0" anchor="ctr">
            <a:normAutofit/>
          </a:bodyPr>
          <a:lstStyle/>
          <a:p>
            <a:pPr>
              <a:lnSpc>
                <a:spcPct val="90000"/>
              </a:lnSpc>
            </a:pPr>
            <a:r>
              <a:rPr lang="en-US" sz="3100" b="0" i="0" kern="1200" dirty="0">
                <a:solidFill>
                  <a:srgbClr val="EBEBEB"/>
                </a:solidFill>
                <a:latin typeface="+mj-lt"/>
                <a:ea typeface="+mj-ea"/>
                <a:cs typeface="+mj-cs"/>
              </a:rPr>
              <a:t>Unit 4: Do Activity #2</a:t>
            </a:r>
            <a:br>
              <a:rPr lang="en-US" sz="3100" b="0" i="0" kern="1200" dirty="0">
                <a:solidFill>
                  <a:srgbClr val="EBEBEB"/>
                </a:solidFill>
                <a:latin typeface="+mj-lt"/>
                <a:ea typeface="+mj-ea"/>
                <a:cs typeface="+mj-cs"/>
              </a:rPr>
            </a:br>
            <a:r>
              <a:rPr lang="en-US" sz="3100" b="0" i="0" kern="1200" dirty="0">
                <a:solidFill>
                  <a:srgbClr val="EBEBEB"/>
                </a:solidFill>
                <a:latin typeface="+mj-lt"/>
                <a:ea typeface="+mj-ea"/>
                <a:cs typeface="+mj-cs"/>
              </a:rPr>
              <a:t> </a:t>
            </a:r>
          </a:p>
        </p:txBody>
      </p:sp>
      <p:sp>
        <p:nvSpPr>
          <p:cNvPr id="12" name="Content Placeholder 11">
            <a:extLst>
              <a:ext uri="{FF2B5EF4-FFF2-40B4-BE49-F238E27FC236}">
                <a16:creationId xmlns:a16="http://schemas.microsoft.com/office/drawing/2014/main" id="{4DDC6E93-4C4A-46A7-8E27-45C52DD74D6C}"/>
              </a:ext>
            </a:extLst>
          </p:cNvPr>
          <p:cNvSpPr>
            <a:spLocks noGrp="1"/>
          </p:cNvSpPr>
          <p:nvPr>
            <p:ph sz="half" idx="1"/>
          </p:nvPr>
        </p:nvSpPr>
        <p:spPr>
          <a:xfrm>
            <a:off x="661176" y="1802778"/>
            <a:ext cx="5132439" cy="3811742"/>
          </a:xfrm>
        </p:spPr>
        <p:txBody>
          <a:bodyPr vert="horz" lIns="91440" tIns="45720" rIns="91440" bIns="45720" rtlCol="0" anchor="ctr">
            <a:normAutofit/>
          </a:bodyPr>
          <a:lstStyle/>
          <a:p>
            <a:r>
              <a:rPr lang="en-US" dirty="0">
                <a:solidFill>
                  <a:schemeClr val="tx1"/>
                </a:solidFill>
              </a:rPr>
              <a:t>After reviewing the interactive content, complete the following activity:</a:t>
            </a:r>
          </a:p>
          <a:p>
            <a:r>
              <a:rPr lang="en-US" dirty="0">
                <a:solidFill>
                  <a:schemeClr val="tx1"/>
                </a:solidFill>
              </a:rPr>
              <a:t>Develop a Prezi presentation analyzing 4 pieces of art or architecture: two from Unit 3 and two from Unit 4.  Share your presentation in the provided discussion thread and discuss your project and those of your peers.</a:t>
            </a:r>
          </a:p>
          <a:p>
            <a:endParaRPr lang="en-US" dirty="0">
              <a:solidFill>
                <a:schemeClr val="tx1"/>
              </a:solidFill>
            </a:endParaRPr>
          </a:p>
        </p:txBody>
      </p:sp>
      <p:sp>
        <p:nvSpPr>
          <p:cNvPr id="5" name="Rectangle 4">
            <a:extLst>
              <a:ext uri="{FF2B5EF4-FFF2-40B4-BE49-F238E27FC236}">
                <a16:creationId xmlns:a16="http://schemas.microsoft.com/office/drawing/2014/main" id="{84439502-ED6F-6C4E-9FA5-2640846818B1}"/>
              </a:ext>
            </a:extLst>
          </p:cNvPr>
          <p:cNvSpPr/>
          <p:nvPr/>
        </p:nvSpPr>
        <p:spPr>
          <a:xfrm>
            <a:off x="10415588" y="0"/>
            <a:ext cx="728662" cy="120015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0147D65C-371C-2448-BDAE-01165D0DB38F}"/>
              </a:ext>
            </a:extLst>
          </p:cNvPr>
          <p:cNvSpPr txBox="1"/>
          <p:nvPr/>
        </p:nvSpPr>
        <p:spPr>
          <a:xfrm>
            <a:off x="1154954" y="542925"/>
            <a:ext cx="2874121" cy="369332"/>
          </a:xfrm>
          <a:prstGeom prst="rect">
            <a:avLst/>
          </a:prstGeom>
          <a:noFill/>
        </p:spPr>
        <p:txBody>
          <a:bodyPr wrap="square" rtlCol="0">
            <a:spAutoFit/>
          </a:bodyPr>
          <a:lstStyle/>
          <a:p>
            <a:pPr>
              <a:spcAft>
                <a:spcPts val="600"/>
              </a:spcAft>
            </a:pPr>
            <a:r>
              <a:rPr lang="en-US" dirty="0">
                <a:solidFill>
                  <a:schemeClr val="bg1"/>
                </a:solidFill>
              </a:rPr>
              <a:t>Slide #4.2</a:t>
            </a:r>
          </a:p>
        </p:txBody>
      </p:sp>
      <p:pic>
        <p:nvPicPr>
          <p:cNvPr id="4" name="Picture 3" descr="A picture containing person, man, standing, sitting&#10;&#10;Description automatically generated">
            <a:extLst>
              <a:ext uri="{FF2B5EF4-FFF2-40B4-BE49-F238E27FC236}">
                <a16:creationId xmlns:a16="http://schemas.microsoft.com/office/drawing/2014/main" id="{311BF635-44E4-2B4F-A2F4-110FDF69BE9E}"/>
              </a:ext>
            </a:extLst>
          </p:cNvPr>
          <p:cNvPicPr>
            <a:picLocks noChangeAspect="1"/>
          </p:cNvPicPr>
          <p:nvPr/>
        </p:nvPicPr>
        <p:blipFill>
          <a:blip r:embed="rId3"/>
          <a:stretch>
            <a:fillRect/>
          </a:stretch>
        </p:blipFill>
        <p:spPr>
          <a:xfrm>
            <a:off x="6921778" y="600076"/>
            <a:ext cx="3916866" cy="5840482"/>
          </a:xfrm>
          <a:prstGeom prst="rect">
            <a:avLst/>
          </a:prstGeom>
        </p:spPr>
      </p:pic>
    </p:spTree>
    <p:extLst>
      <p:ext uri="{BB962C8B-B14F-4D97-AF65-F5344CB8AC3E}">
        <p14:creationId xmlns:p14="http://schemas.microsoft.com/office/powerpoint/2010/main" val="4368232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DDA34B8A-FA8D-4E16-AD72-7B60B1C2582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4" name="Rectangle 13">
              <a:extLst>
                <a:ext uri="{FF2B5EF4-FFF2-40B4-BE49-F238E27FC236}">
                  <a16:creationId xmlns:a16="http://schemas.microsoft.com/office/drawing/2014/main" id="{6885D229-60DD-4D71-8181-10E781C149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3">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a:extLst>
                <a:ext uri="{FF2B5EF4-FFF2-40B4-BE49-F238E27FC236}">
                  <a16:creationId xmlns:a16="http://schemas.microsoft.com/office/drawing/2014/main" id="{0B0DAA45-BE66-4F0C-93A6-519D941071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a:extLst>
                <a:ext uri="{FF2B5EF4-FFF2-40B4-BE49-F238E27FC236}">
                  <a16:creationId xmlns:a16="http://schemas.microsoft.com/office/drawing/2014/main" id="{EF449A3D-A43B-4688-BD89-35734D0072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a:extLst>
                <a:ext uri="{FF2B5EF4-FFF2-40B4-BE49-F238E27FC236}">
                  <a16:creationId xmlns:a16="http://schemas.microsoft.com/office/drawing/2014/main" id="{74E9975C-AF3D-48EF-B3F0-112A01A3820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a:extLst>
                <a:ext uri="{FF2B5EF4-FFF2-40B4-BE49-F238E27FC236}">
                  <a16:creationId xmlns:a16="http://schemas.microsoft.com/office/drawing/2014/main" id="{CF00A076-2FEA-40D1-8F85-8424817979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a:extLst>
                <a:ext uri="{FF2B5EF4-FFF2-40B4-BE49-F238E27FC236}">
                  <a16:creationId xmlns:a16="http://schemas.microsoft.com/office/drawing/2014/main" id="{A2E68741-6133-4CAA-BF3C-F0E6CF40C5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a:extLst>
                <a:ext uri="{FF2B5EF4-FFF2-40B4-BE49-F238E27FC236}">
                  <a16:creationId xmlns:a16="http://schemas.microsoft.com/office/drawing/2014/main" id="{76C01C64-4A8B-42FC-93C5-2D6A3EBAB7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1" name="Freeform 5">
              <a:extLst>
                <a:ext uri="{FF2B5EF4-FFF2-40B4-BE49-F238E27FC236}">
                  <a16:creationId xmlns:a16="http://schemas.microsoft.com/office/drawing/2014/main" id="{D969AEA9-C1EE-45E1-9964-D9705492E1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22" name="Freeform 5">
              <a:extLst>
                <a:ext uri="{FF2B5EF4-FFF2-40B4-BE49-F238E27FC236}">
                  <a16:creationId xmlns:a16="http://schemas.microsoft.com/office/drawing/2014/main" id="{4845E67D-4E5B-44B3-AB74-5E95C839E7A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4" name="Rectangle 23">
            <a:extLst>
              <a:ext uri="{FF2B5EF4-FFF2-40B4-BE49-F238E27FC236}">
                <a16:creationId xmlns:a16="http://schemas.microsoft.com/office/drawing/2014/main" id="{079CE317-680B-449C-A423-71C1FE069B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6" name="Rectangle 25">
            <a:extLst>
              <a:ext uri="{FF2B5EF4-FFF2-40B4-BE49-F238E27FC236}">
                <a16:creationId xmlns:a16="http://schemas.microsoft.com/office/drawing/2014/main" id="{F70C2B8F-6B1B-46D5-86E6-40F36C695F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sp>
      <p:sp>
        <p:nvSpPr>
          <p:cNvPr id="28" name="Freeform 5">
            <a:extLst>
              <a:ext uri="{FF2B5EF4-FFF2-40B4-BE49-F238E27FC236}">
                <a16:creationId xmlns:a16="http://schemas.microsoft.com/office/drawing/2014/main" id="{DB521824-592C-476A-AB0A-CA0C6D1F34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tx1">
              <a:alpha val="20000"/>
            </a:schemeClr>
          </a:solidFill>
          <a:ln>
            <a:noFill/>
          </a:ln>
        </p:spPr>
      </p:sp>
      <p:sp>
        <p:nvSpPr>
          <p:cNvPr id="30" name="Freeform: Shape 29">
            <a:extLst>
              <a:ext uri="{FF2B5EF4-FFF2-40B4-BE49-F238E27FC236}">
                <a16:creationId xmlns:a16="http://schemas.microsoft.com/office/drawing/2014/main" id="{A2749EFA-8EE4-4EB8-9424-8E593B9320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950898" y="638067"/>
            <a:ext cx="6053670" cy="5581866"/>
          </a:xfrm>
          <a:custGeom>
            <a:avLst/>
            <a:gdLst>
              <a:gd name="connsiteX0" fmla="*/ 6053670 w 6053670"/>
              <a:gd name="connsiteY0" fmla="*/ 1098 h 5581866"/>
              <a:gd name="connsiteX1" fmla="*/ 6053670 w 6053670"/>
              <a:gd name="connsiteY1" fmla="*/ 514028 h 5581866"/>
              <a:gd name="connsiteX2" fmla="*/ 6053670 w 6053670"/>
              <a:gd name="connsiteY2" fmla="*/ 1254558 h 5581866"/>
              <a:gd name="connsiteX3" fmla="*/ 6053670 w 6053670"/>
              <a:gd name="connsiteY3" fmla="*/ 5581866 h 5581866"/>
              <a:gd name="connsiteX4" fmla="*/ 0 w 6053670"/>
              <a:gd name="connsiteY4" fmla="*/ 5581866 h 5581866"/>
              <a:gd name="connsiteX5" fmla="*/ 0 w 6053670"/>
              <a:gd name="connsiteY5" fmla="*/ 1249853 h 5581866"/>
              <a:gd name="connsiteX6" fmla="*/ 0 w 6053670"/>
              <a:gd name="connsiteY6" fmla="*/ 514028 h 5581866"/>
              <a:gd name="connsiteX7" fmla="*/ 0 w 6053670"/>
              <a:gd name="connsiteY7" fmla="*/ 0 h 5581866"/>
              <a:gd name="connsiteX8" fmla="*/ 35717 w 6053670"/>
              <a:gd name="connsiteY8" fmla="*/ 5488 h 5581866"/>
              <a:gd name="connsiteX9" fmla="*/ 140445 w 6053670"/>
              <a:gd name="connsiteY9" fmla="*/ 21641 h 5581866"/>
              <a:gd name="connsiteX10" fmla="*/ 216722 w 6053670"/>
              <a:gd name="connsiteY10" fmla="*/ 32932 h 5581866"/>
              <a:gd name="connsiteX11" fmla="*/ 307527 w 6053670"/>
              <a:gd name="connsiteY11" fmla="*/ 44850 h 5581866"/>
              <a:gd name="connsiteX12" fmla="*/ 415282 w 6053670"/>
              <a:gd name="connsiteY12" fmla="*/ 59121 h 5581866"/>
              <a:gd name="connsiteX13" fmla="*/ 534539 w 6053670"/>
              <a:gd name="connsiteY13" fmla="*/ 74175 h 5581866"/>
              <a:gd name="connsiteX14" fmla="*/ 668931 w 6053670"/>
              <a:gd name="connsiteY14" fmla="*/ 90014 h 5581866"/>
              <a:gd name="connsiteX15" fmla="*/ 815430 w 6053670"/>
              <a:gd name="connsiteY15" fmla="*/ 106794 h 5581866"/>
              <a:gd name="connsiteX16" fmla="*/ 974641 w 6053670"/>
              <a:gd name="connsiteY16" fmla="*/ 123574 h 5581866"/>
              <a:gd name="connsiteX17" fmla="*/ 1144144 w 6053670"/>
              <a:gd name="connsiteY17" fmla="*/ 140667 h 5581866"/>
              <a:gd name="connsiteX18" fmla="*/ 1326965 w 6053670"/>
              <a:gd name="connsiteY18" fmla="*/ 156506 h 5581866"/>
              <a:gd name="connsiteX19" fmla="*/ 1518261 w 6053670"/>
              <a:gd name="connsiteY19" fmla="*/ 171717 h 5581866"/>
              <a:gd name="connsiteX20" fmla="*/ 1720453 w 6053670"/>
              <a:gd name="connsiteY20" fmla="*/ 185518 h 5581866"/>
              <a:gd name="connsiteX21" fmla="*/ 1931121 w 6053670"/>
              <a:gd name="connsiteY21" fmla="*/ 198690 h 5581866"/>
              <a:gd name="connsiteX22" fmla="*/ 2150869 w 6053670"/>
              <a:gd name="connsiteY22" fmla="*/ 211079 h 5581866"/>
              <a:gd name="connsiteX23" fmla="*/ 2263467 w 6053670"/>
              <a:gd name="connsiteY23" fmla="*/ 215470 h 5581866"/>
              <a:gd name="connsiteX24" fmla="*/ 2378487 w 6053670"/>
              <a:gd name="connsiteY24" fmla="*/ 220332 h 5581866"/>
              <a:gd name="connsiteX25" fmla="*/ 2495323 w 6053670"/>
              <a:gd name="connsiteY25" fmla="*/ 224879 h 5581866"/>
              <a:gd name="connsiteX26" fmla="*/ 2612764 w 6053670"/>
              <a:gd name="connsiteY26" fmla="*/ 227859 h 5581866"/>
              <a:gd name="connsiteX27" fmla="*/ 2732627 w 6053670"/>
              <a:gd name="connsiteY27" fmla="*/ 230525 h 5581866"/>
              <a:gd name="connsiteX28" fmla="*/ 2853700 w 6053670"/>
              <a:gd name="connsiteY28" fmla="*/ 233348 h 5581866"/>
              <a:gd name="connsiteX29" fmla="*/ 2977195 w 6053670"/>
              <a:gd name="connsiteY29" fmla="*/ 235229 h 5581866"/>
              <a:gd name="connsiteX30" fmla="*/ 3101900 w 6053670"/>
              <a:gd name="connsiteY30" fmla="*/ 235229 h 5581866"/>
              <a:gd name="connsiteX31" fmla="*/ 3227817 w 6053670"/>
              <a:gd name="connsiteY31" fmla="*/ 236170 h 5581866"/>
              <a:gd name="connsiteX32" fmla="*/ 3354944 w 6053670"/>
              <a:gd name="connsiteY32" fmla="*/ 235229 h 5581866"/>
              <a:gd name="connsiteX33" fmla="*/ 3483887 w 6053670"/>
              <a:gd name="connsiteY33" fmla="*/ 233348 h 5581866"/>
              <a:gd name="connsiteX34" fmla="*/ 3612830 w 6053670"/>
              <a:gd name="connsiteY34" fmla="*/ 231623 h 5581866"/>
              <a:gd name="connsiteX35" fmla="*/ 3743589 w 6053670"/>
              <a:gd name="connsiteY35" fmla="*/ 227859 h 5581866"/>
              <a:gd name="connsiteX36" fmla="*/ 3875559 w 6053670"/>
              <a:gd name="connsiteY36" fmla="*/ 223938 h 5581866"/>
              <a:gd name="connsiteX37" fmla="*/ 4007529 w 6053670"/>
              <a:gd name="connsiteY37" fmla="*/ 219391 h 5581866"/>
              <a:gd name="connsiteX38" fmla="*/ 4140710 w 6053670"/>
              <a:gd name="connsiteY38" fmla="*/ 212961 h 5581866"/>
              <a:gd name="connsiteX39" fmla="*/ 4275102 w 6053670"/>
              <a:gd name="connsiteY39" fmla="*/ 205277 h 5581866"/>
              <a:gd name="connsiteX40" fmla="*/ 4410098 w 6053670"/>
              <a:gd name="connsiteY40" fmla="*/ 197907 h 5581866"/>
              <a:gd name="connsiteX41" fmla="*/ 4545096 w 6053670"/>
              <a:gd name="connsiteY41" fmla="*/ 188498 h 5581866"/>
              <a:gd name="connsiteX42" fmla="*/ 4681909 w 6053670"/>
              <a:gd name="connsiteY42" fmla="*/ 177207 h 5581866"/>
              <a:gd name="connsiteX43" fmla="*/ 4816905 w 6053670"/>
              <a:gd name="connsiteY43" fmla="*/ 165916 h 5581866"/>
              <a:gd name="connsiteX44" fmla="*/ 4954323 w 6053670"/>
              <a:gd name="connsiteY44" fmla="*/ 152899 h 5581866"/>
              <a:gd name="connsiteX45" fmla="*/ 5092347 w 6053670"/>
              <a:gd name="connsiteY45" fmla="*/ 138629 h 5581866"/>
              <a:gd name="connsiteX46" fmla="*/ 5228555 w 6053670"/>
              <a:gd name="connsiteY46" fmla="*/ 123574 h 5581866"/>
              <a:gd name="connsiteX47" fmla="*/ 5366578 w 6053670"/>
              <a:gd name="connsiteY47" fmla="*/ 106010 h 5581866"/>
              <a:gd name="connsiteX48" fmla="*/ 5503997 w 6053670"/>
              <a:gd name="connsiteY48" fmla="*/ 87192 h 5581866"/>
              <a:gd name="connsiteX49" fmla="*/ 5642020 w 6053670"/>
              <a:gd name="connsiteY49" fmla="*/ 68530 h 5581866"/>
              <a:gd name="connsiteX50" fmla="*/ 5779438 w 6053670"/>
              <a:gd name="connsiteY50" fmla="*/ 46733 h 5581866"/>
              <a:gd name="connsiteX51" fmla="*/ 5916251 w 6053670"/>
              <a:gd name="connsiteY51" fmla="*/ 24464 h 5581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5581866">
                <a:moveTo>
                  <a:pt x="6053670" y="1098"/>
                </a:moveTo>
                <a:lnTo>
                  <a:pt x="6053670" y="514028"/>
                </a:lnTo>
                <a:lnTo>
                  <a:pt x="6053670" y="1254558"/>
                </a:lnTo>
                <a:lnTo>
                  <a:pt x="6053670" y="5581866"/>
                </a:lnTo>
                <a:lnTo>
                  <a:pt x="0" y="5581866"/>
                </a:lnTo>
                <a:lnTo>
                  <a:pt x="0" y="1249853"/>
                </a:lnTo>
                <a:lnTo>
                  <a:pt x="0" y="514028"/>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0" y="235229"/>
                </a:lnTo>
                <a:lnTo>
                  <a:pt x="3227817" y="236170"/>
                </a:lnTo>
                <a:lnTo>
                  <a:pt x="3354944" y="235229"/>
                </a:lnTo>
                <a:lnTo>
                  <a:pt x="3483887" y="233348"/>
                </a:lnTo>
                <a:lnTo>
                  <a:pt x="3612830" y="231623"/>
                </a:lnTo>
                <a:lnTo>
                  <a:pt x="3743589" y="227859"/>
                </a:lnTo>
                <a:lnTo>
                  <a:pt x="3875559" y="223938"/>
                </a:lnTo>
                <a:lnTo>
                  <a:pt x="4007529"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tx1"/>
          </a:solidFill>
          <a:ln>
            <a:noFill/>
          </a:ln>
        </p:spPr>
      </p:sp>
      <p:sp>
        <p:nvSpPr>
          <p:cNvPr id="32" name="Freeform 5">
            <a:extLst>
              <a:ext uri="{FF2B5EF4-FFF2-40B4-BE49-F238E27FC236}">
                <a16:creationId xmlns:a16="http://schemas.microsoft.com/office/drawing/2014/main" id="{B5C860C9-D4F9-4350-80DA-0D1CD36C77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sp>
      <p:sp>
        <p:nvSpPr>
          <p:cNvPr id="2" name="Title 1">
            <a:extLst>
              <a:ext uri="{FF2B5EF4-FFF2-40B4-BE49-F238E27FC236}">
                <a16:creationId xmlns:a16="http://schemas.microsoft.com/office/drawing/2014/main" id="{ECF7AB9C-00BC-FB49-894D-88809A8E1C87}"/>
              </a:ext>
            </a:extLst>
          </p:cNvPr>
          <p:cNvSpPr>
            <a:spLocks noGrp="1"/>
          </p:cNvSpPr>
          <p:nvPr>
            <p:ph type="title"/>
          </p:nvPr>
        </p:nvSpPr>
        <p:spPr>
          <a:xfrm>
            <a:off x="625089" y="883162"/>
            <a:ext cx="5132438" cy="1622322"/>
          </a:xfrm>
        </p:spPr>
        <p:txBody>
          <a:bodyPr vert="horz" lIns="91440" tIns="45720" rIns="91440" bIns="45720" rtlCol="0" anchor="ctr">
            <a:normAutofit/>
          </a:bodyPr>
          <a:lstStyle/>
          <a:p>
            <a:pPr>
              <a:lnSpc>
                <a:spcPct val="90000"/>
              </a:lnSpc>
            </a:pPr>
            <a:r>
              <a:rPr lang="en-US" sz="2500" b="0" i="0" kern="1200" dirty="0">
                <a:solidFill>
                  <a:srgbClr val="EBEBEB"/>
                </a:solidFill>
                <a:latin typeface="+mj-lt"/>
                <a:ea typeface="+mj-ea"/>
                <a:cs typeface="+mj-cs"/>
              </a:rPr>
              <a:t>Unit 5: The Age of Enlightenment and Romanticism</a:t>
            </a:r>
            <a:br>
              <a:rPr lang="en-US" sz="2500" b="0" i="0" kern="1200" dirty="0">
                <a:solidFill>
                  <a:srgbClr val="EBEBEB"/>
                </a:solidFill>
                <a:latin typeface="+mj-lt"/>
                <a:ea typeface="+mj-ea"/>
                <a:cs typeface="+mj-cs"/>
              </a:rPr>
            </a:br>
            <a:r>
              <a:rPr lang="en-US" sz="2500" b="0" i="0" kern="1200" dirty="0">
                <a:solidFill>
                  <a:srgbClr val="EBEBEB"/>
                </a:solidFill>
                <a:latin typeface="+mj-lt"/>
                <a:ea typeface="+mj-ea"/>
                <a:cs typeface="+mj-cs"/>
              </a:rPr>
              <a:t> </a:t>
            </a:r>
          </a:p>
        </p:txBody>
      </p:sp>
      <p:pic>
        <p:nvPicPr>
          <p:cNvPr id="8" name="Content Placeholder 7" descr="A group of people standing in front of a building&#10;&#10;Description automatically generated">
            <a:extLst>
              <a:ext uri="{FF2B5EF4-FFF2-40B4-BE49-F238E27FC236}">
                <a16:creationId xmlns:a16="http://schemas.microsoft.com/office/drawing/2014/main" id="{C28A1741-9BD9-7244-A11D-504C6A0C0529}"/>
              </a:ext>
            </a:extLst>
          </p:cNvPr>
          <p:cNvPicPr>
            <a:picLocks noGrp="1" noChangeAspect="1"/>
          </p:cNvPicPr>
          <p:nvPr>
            <p:ph sz="half" idx="2"/>
          </p:nvPr>
        </p:nvPicPr>
        <p:blipFill>
          <a:blip r:embed="rId4"/>
          <a:stretch>
            <a:fillRect/>
          </a:stretch>
        </p:blipFill>
        <p:spPr>
          <a:xfrm>
            <a:off x="6714836" y="1850353"/>
            <a:ext cx="4828707" cy="3174874"/>
          </a:xfrm>
          <a:prstGeom prst="rect">
            <a:avLst/>
          </a:prstGeom>
        </p:spPr>
      </p:pic>
      <p:sp>
        <p:nvSpPr>
          <p:cNvPr id="34" name="Rectangle 33">
            <a:extLst>
              <a:ext uri="{FF2B5EF4-FFF2-40B4-BE49-F238E27FC236}">
                <a16:creationId xmlns:a16="http://schemas.microsoft.com/office/drawing/2014/main" id="{538A90C8-AE0E-4EBA-9AF8-EEDB206020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 name="Content Placeholder 2">
            <a:extLst>
              <a:ext uri="{FF2B5EF4-FFF2-40B4-BE49-F238E27FC236}">
                <a16:creationId xmlns:a16="http://schemas.microsoft.com/office/drawing/2014/main" id="{225F9B78-FCAA-F14C-94F9-EA50AA6D0EE4}"/>
              </a:ext>
            </a:extLst>
          </p:cNvPr>
          <p:cNvSpPr>
            <a:spLocks noGrp="1"/>
          </p:cNvSpPr>
          <p:nvPr>
            <p:ph sz="half" idx="1"/>
          </p:nvPr>
        </p:nvSpPr>
        <p:spPr>
          <a:xfrm>
            <a:off x="648457" y="1758702"/>
            <a:ext cx="5132439" cy="3811742"/>
          </a:xfrm>
        </p:spPr>
        <p:txBody>
          <a:bodyPr vert="horz" lIns="91440" tIns="45720" rIns="91440" bIns="45720" rtlCol="0" anchor="ctr">
            <a:normAutofit/>
          </a:bodyPr>
          <a:lstStyle/>
          <a:p>
            <a:r>
              <a:rPr lang="en-US" dirty="0">
                <a:solidFill>
                  <a:srgbClr val="FFFFFF"/>
                </a:solidFill>
              </a:rPr>
              <a:t>Absorb Activity:</a:t>
            </a:r>
          </a:p>
          <a:p>
            <a:r>
              <a:rPr lang="en-US" dirty="0">
                <a:solidFill>
                  <a:srgbClr val="FFFFFF"/>
                </a:solidFill>
              </a:rPr>
              <a:t>Read the chapters from your textbook describing the changes in art during the Age of Enlightenment and Romanticism.</a:t>
            </a:r>
          </a:p>
        </p:txBody>
      </p:sp>
      <p:sp>
        <p:nvSpPr>
          <p:cNvPr id="5" name="Rectangle 4">
            <a:extLst>
              <a:ext uri="{FF2B5EF4-FFF2-40B4-BE49-F238E27FC236}">
                <a16:creationId xmlns:a16="http://schemas.microsoft.com/office/drawing/2014/main" id="{84439502-ED6F-6C4E-9FA5-2640846818B1}"/>
              </a:ext>
            </a:extLst>
          </p:cNvPr>
          <p:cNvSpPr/>
          <p:nvPr/>
        </p:nvSpPr>
        <p:spPr>
          <a:xfrm>
            <a:off x="10415588" y="0"/>
            <a:ext cx="728662" cy="120015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0147D65C-371C-2448-BDAE-01165D0DB38F}"/>
              </a:ext>
            </a:extLst>
          </p:cNvPr>
          <p:cNvSpPr txBox="1"/>
          <p:nvPr/>
        </p:nvSpPr>
        <p:spPr>
          <a:xfrm>
            <a:off x="1154954" y="542925"/>
            <a:ext cx="2874121" cy="369332"/>
          </a:xfrm>
          <a:prstGeom prst="rect">
            <a:avLst/>
          </a:prstGeom>
          <a:noFill/>
        </p:spPr>
        <p:txBody>
          <a:bodyPr wrap="square" rtlCol="0">
            <a:spAutoFit/>
          </a:bodyPr>
          <a:lstStyle/>
          <a:p>
            <a:pPr>
              <a:spcAft>
                <a:spcPts val="600"/>
              </a:spcAft>
            </a:pPr>
            <a:r>
              <a:rPr lang="en-US" dirty="0"/>
              <a:t>Slide #5</a:t>
            </a:r>
          </a:p>
        </p:txBody>
      </p:sp>
    </p:spTree>
    <p:extLst>
      <p:ext uri="{BB962C8B-B14F-4D97-AF65-F5344CB8AC3E}">
        <p14:creationId xmlns:p14="http://schemas.microsoft.com/office/powerpoint/2010/main" val="2523950355"/>
      </p:ext>
    </p:extLst>
  </p:cSld>
  <p:clrMapOvr>
    <a:overrideClrMapping bg1="dk1" tx1="lt1" bg2="dk2" tx2="lt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F7AB9C-00BC-FB49-894D-88809A8E1C87}"/>
              </a:ext>
            </a:extLst>
          </p:cNvPr>
          <p:cNvSpPr>
            <a:spLocks noGrp="1"/>
          </p:cNvSpPr>
          <p:nvPr>
            <p:ph type="title"/>
          </p:nvPr>
        </p:nvSpPr>
        <p:spPr>
          <a:xfrm>
            <a:off x="625089" y="941934"/>
            <a:ext cx="5132438" cy="1622322"/>
          </a:xfrm>
        </p:spPr>
        <p:txBody>
          <a:bodyPr vert="horz" lIns="91440" tIns="45720" rIns="91440" bIns="45720" rtlCol="0" anchor="ctr">
            <a:normAutofit/>
          </a:bodyPr>
          <a:lstStyle/>
          <a:p>
            <a:pPr>
              <a:lnSpc>
                <a:spcPct val="90000"/>
              </a:lnSpc>
            </a:pPr>
            <a:r>
              <a:rPr lang="en-US" sz="3100" b="0" i="0" kern="1200" dirty="0">
                <a:solidFill>
                  <a:srgbClr val="EBEBEB"/>
                </a:solidFill>
                <a:latin typeface="+mj-lt"/>
                <a:ea typeface="+mj-ea"/>
                <a:cs typeface="+mj-cs"/>
              </a:rPr>
              <a:t>Unit 5: Do Activity #1</a:t>
            </a:r>
            <a:br>
              <a:rPr lang="en-US" sz="3100" b="0" i="0" kern="1200" dirty="0">
                <a:solidFill>
                  <a:srgbClr val="EBEBEB"/>
                </a:solidFill>
                <a:latin typeface="+mj-lt"/>
                <a:ea typeface="+mj-ea"/>
                <a:cs typeface="+mj-cs"/>
              </a:rPr>
            </a:br>
            <a:r>
              <a:rPr lang="en-US" sz="3100" b="0" i="0" kern="1200" dirty="0">
                <a:solidFill>
                  <a:srgbClr val="EBEBEB"/>
                </a:solidFill>
                <a:latin typeface="+mj-lt"/>
                <a:ea typeface="+mj-ea"/>
                <a:cs typeface="+mj-cs"/>
              </a:rPr>
              <a:t> </a:t>
            </a:r>
          </a:p>
        </p:txBody>
      </p:sp>
      <p:sp>
        <p:nvSpPr>
          <p:cNvPr id="12" name="Content Placeholder 11">
            <a:extLst>
              <a:ext uri="{FF2B5EF4-FFF2-40B4-BE49-F238E27FC236}">
                <a16:creationId xmlns:a16="http://schemas.microsoft.com/office/drawing/2014/main" id="{4DDC6E93-4C4A-46A7-8E27-45C52DD74D6C}"/>
              </a:ext>
            </a:extLst>
          </p:cNvPr>
          <p:cNvSpPr>
            <a:spLocks noGrp="1"/>
          </p:cNvSpPr>
          <p:nvPr>
            <p:ph sz="half" idx="1"/>
          </p:nvPr>
        </p:nvSpPr>
        <p:spPr>
          <a:xfrm>
            <a:off x="769082" y="2387874"/>
            <a:ext cx="4089728" cy="3811742"/>
          </a:xfrm>
        </p:spPr>
        <p:txBody>
          <a:bodyPr vert="horz" lIns="91440" tIns="45720" rIns="91440" bIns="45720" rtlCol="0" anchor="ctr">
            <a:normAutofit/>
          </a:bodyPr>
          <a:lstStyle/>
          <a:p>
            <a:r>
              <a:rPr lang="en-US" dirty="0">
                <a:solidFill>
                  <a:schemeClr val="tx1"/>
                </a:solidFill>
              </a:rPr>
              <a:t>After reviewing the readings, participate in this discussion:</a:t>
            </a:r>
          </a:p>
          <a:p>
            <a:r>
              <a:rPr lang="en-US" dirty="0">
                <a:solidFill>
                  <a:schemeClr val="tx1"/>
                </a:solidFill>
              </a:rPr>
              <a:t>The Age of Enlightenment sees a large shift in artistic creations and purpose.  Consider Neo-Classicism and compare/contrast with each other.  Reply to your peers with your thoughts.</a:t>
            </a:r>
          </a:p>
          <a:p>
            <a:endParaRPr lang="en-US" dirty="0">
              <a:solidFill>
                <a:schemeClr val="tx1"/>
              </a:solidFill>
            </a:endParaRPr>
          </a:p>
        </p:txBody>
      </p:sp>
      <p:sp>
        <p:nvSpPr>
          <p:cNvPr id="5" name="Rectangle 4">
            <a:extLst>
              <a:ext uri="{FF2B5EF4-FFF2-40B4-BE49-F238E27FC236}">
                <a16:creationId xmlns:a16="http://schemas.microsoft.com/office/drawing/2014/main" id="{84439502-ED6F-6C4E-9FA5-2640846818B1}"/>
              </a:ext>
            </a:extLst>
          </p:cNvPr>
          <p:cNvSpPr/>
          <p:nvPr/>
        </p:nvSpPr>
        <p:spPr>
          <a:xfrm>
            <a:off x="10415588" y="0"/>
            <a:ext cx="728662" cy="120015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0147D65C-371C-2448-BDAE-01165D0DB38F}"/>
              </a:ext>
            </a:extLst>
          </p:cNvPr>
          <p:cNvSpPr txBox="1"/>
          <p:nvPr/>
        </p:nvSpPr>
        <p:spPr>
          <a:xfrm>
            <a:off x="1154954" y="542925"/>
            <a:ext cx="2874121" cy="369332"/>
          </a:xfrm>
          <a:prstGeom prst="rect">
            <a:avLst/>
          </a:prstGeom>
          <a:noFill/>
        </p:spPr>
        <p:txBody>
          <a:bodyPr wrap="square" rtlCol="0">
            <a:spAutoFit/>
          </a:bodyPr>
          <a:lstStyle/>
          <a:p>
            <a:pPr>
              <a:spcAft>
                <a:spcPts val="600"/>
              </a:spcAft>
            </a:pPr>
            <a:r>
              <a:rPr lang="en-US" dirty="0">
                <a:solidFill>
                  <a:schemeClr val="bg1"/>
                </a:solidFill>
              </a:rPr>
              <a:t>Slide #5.1</a:t>
            </a:r>
          </a:p>
        </p:txBody>
      </p:sp>
      <p:pic>
        <p:nvPicPr>
          <p:cNvPr id="4" name="Picture 3" descr="A person standing on a rock&#10;&#10;Description automatically generated">
            <a:extLst>
              <a:ext uri="{FF2B5EF4-FFF2-40B4-BE49-F238E27FC236}">
                <a16:creationId xmlns:a16="http://schemas.microsoft.com/office/drawing/2014/main" id="{E202587F-CE98-6E4C-AF67-018DFD995D7E}"/>
              </a:ext>
            </a:extLst>
          </p:cNvPr>
          <p:cNvPicPr>
            <a:picLocks noChangeAspect="1"/>
          </p:cNvPicPr>
          <p:nvPr/>
        </p:nvPicPr>
        <p:blipFill>
          <a:blip r:embed="rId3"/>
          <a:stretch>
            <a:fillRect/>
          </a:stretch>
        </p:blipFill>
        <p:spPr>
          <a:xfrm>
            <a:off x="5002802" y="996683"/>
            <a:ext cx="6564109" cy="5227983"/>
          </a:xfrm>
          <a:prstGeom prst="rect">
            <a:avLst/>
          </a:prstGeom>
        </p:spPr>
      </p:pic>
    </p:spTree>
    <p:extLst>
      <p:ext uri="{BB962C8B-B14F-4D97-AF65-F5344CB8AC3E}">
        <p14:creationId xmlns:p14="http://schemas.microsoft.com/office/powerpoint/2010/main" val="20162574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F7AB9C-00BC-FB49-894D-88809A8E1C87}"/>
              </a:ext>
            </a:extLst>
          </p:cNvPr>
          <p:cNvSpPr>
            <a:spLocks noGrp="1"/>
          </p:cNvSpPr>
          <p:nvPr>
            <p:ph type="title"/>
          </p:nvPr>
        </p:nvSpPr>
        <p:spPr>
          <a:xfrm>
            <a:off x="625089" y="941934"/>
            <a:ext cx="5132438" cy="1622322"/>
          </a:xfrm>
        </p:spPr>
        <p:txBody>
          <a:bodyPr vert="horz" lIns="91440" tIns="45720" rIns="91440" bIns="45720" rtlCol="0" anchor="ctr">
            <a:normAutofit/>
          </a:bodyPr>
          <a:lstStyle/>
          <a:p>
            <a:pPr>
              <a:lnSpc>
                <a:spcPct val="90000"/>
              </a:lnSpc>
            </a:pPr>
            <a:r>
              <a:rPr lang="en-US" sz="3100" b="0" i="0" kern="1200" dirty="0">
                <a:solidFill>
                  <a:srgbClr val="EBEBEB"/>
                </a:solidFill>
                <a:latin typeface="+mj-lt"/>
                <a:ea typeface="+mj-ea"/>
                <a:cs typeface="+mj-cs"/>
              </a:rPr>
              <a:t>Unit 5: Do Activity #2</a:t>
            </a:r>
            <a:br>
              <a:rPr lang="en-US" sz="3100" b="0" i="0" kern="1200" dirty="0">
                <a:solidFill>
                  <a:srgbClr val="EBEBEB"/>
                </a:solidFill>
                <a:latin typeface="+mj-lt"/>
                <a:ea typeface="+mj-ea"/>
                <a:cs typeface="+mj-cs"/>
              </a:rPr>
            </a:br>
            <a:r>
              <a:rPr lang="en-US" sz="3100" b="0" i="0" kern="1200" dirty="0">
                <a:solidFill>
                  <a:srgbClr val="EBEBEB"/>
                </a:solidFill>
                <a:latin typeface="+mj-lt"/>
                <a:ea typeface="+mj-ea"/>
                <a:cs typeface="+mj-cs"/>
              </a:rPr>
              <a:t> </a:t>
            </a:r>
          </a:p>
        </p:txBody>
      </p:sp>
      <p:sp>
        <p:nvSpPr>
          <p:cNvPr id="12" name="Content Placeholder 11">
            <a:extLst>
              <a:ext uri="{FF2B5EF4-FFF2-40B4-BE49-F238E27FC236}">
                <a16:creationId xmlns:a16="http://schemas.microsoft.com/office/drawing/2014/main" id="{4DDC6E93-4C4A-46A7-8E27-45C52DD74D6C}"/>
              </a:ext>
            </a:extLst>
          </p:cNvPr>
          <p:cNvSpPr>
            <a:spLocks noGrp="1"/>
          </p:cNvSpPr>
          <p:nvPr>
            <p:ph sz="half" idx="1"/>
          </p:nvPr>
        </p:nvSpPr>
        <p:spPr>
          <a:xfrm>
            <a:off x="661176" y="1802778"/>
            <a:ext cx="5132439" cy="3811742"/>
          </a:xfrm>
        </p:spPr>
        <p:txBody>
          <a:bodyPr vert="horz" lIns="91440" tIns="45720" rIns="91440" bIns="45720" rtlCol="0" anchor="ctr">
            <a:normAutofit/>
          </a:bodyPr>
          <a:lstStyle/>
          <a:p>
            <a:r>
              <a:rPr lang="en-US" dirty="0">
                <a:solidFill>
                  <a:schemeClr val="tx1"/>
                </a:solidFill>
              </a:rPr>
              <a:t>After reading the textbook, complete the following activity:</a:t>
            </a:r>
          </a:p>
          <a:p>
            <a:r>
              <a:rPr lang="en-US" dirty="0">
                <a:solidFill>
                  <a:schemeClr val="tx1"/>
                </a:solidFill>
              </a:rPr>
              <a:t>Write a reflective paper on the progression of art from the Renaissance to the Age of Enlightenment, focusing on analyzing the movements and artists in your own words.  Share your draft on the class website for feedback.</a:t>
            </a:r>
          </a:p>
          <a:p>
            <a:endParaRPr lang="en-US" dirty="0">
              <a:solidFill>
                <a:schemeClr val="tx1"/>
              </a:solidFill>
            </a:endParaRPr>
          </a:p>
        </p:txBody>
      </p:sp>
      <p:sp>
        <p:nvSpPr>
          <p:cNvPr id="5" name="Rectangle 4">
            <a:extLst>
              <a:ext uri="{FF2B5EF4-FFF2-40B4-BE49-F238E27FC236}">
                <a16:creationId xmlns:a16="http://schemas.microsoft.com/office/drawing/2014/main" id="{84439502-ED6F-6C4E-9FA5-2640846818B1}"/>
              </a:ext>
            </a:extLst>
          </p:cNvPr>
          <p:cNvSpPr/>
          <p:nvPr/>
        </p:nvSpPr>
        <p:spPr>
          <a:xfrm>
            <a:off x="10415588" y="0"/>
            <a:ext cx="728662" cy="120015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0147D65C-371C-2448-BDAE-01165D0DB38F}"/>
              </a:ext>
            </a:extLst>
          </p:cNvPr>
          <p:cNvSpPr txBox="1"/>
          <p:nvPr/>
        </p:nvSpPr>
        <p:spPr>
          <a:xfrm>
            <a:off x="1154954" y="542925"/>
            <a:ext cx="2874121" cy="369332"/>
          </a:xfrm>
          <a:prstGeom prst="rect">
            <a:avLst/>
          </a:prstGeom>
          <a:noFill/>
        </p:spPr>
        <p:txBody>
          <a:bodyPr wrap="square" rtlCol="0">
            <a:spAutoFit/>
          </a:bodyPr>
          <a:lstStyle/>
          <a:p>
            <a:pPr>
              <a:spcAft>
                <a:spcPts val="600"/>
              </a:spcAft>
            </a:pPr>
            <a:r>
              <a:rPr lang="en-US" dirty="0">
                <a:solidFill>
                  <a:schemeClr val="bg1"/>
                </a:solidFill>
              </a:rPr>
              <a:t>Slide #5.2</a:t>
            </a:r>
          </a:p>
        </p:txBody>
      </p:sp>
      <p:pic>
        <p:nvPicPr>
          <p:cNvPr id="4" name="Picture 3" descr="A person standing in front of a mountain&#10;&#10;Description automatically generated">
            <a:extLst>
              <a:ext uri="{FF2B5EF4-FFF2-40B4-BE49-F238E27FC236}">
                <a16:creationId xmlns:a16="http://schemas.microsoft.com/office/drawing/2014/main" id="{400FE62F-028B-8E48-945B-6554A0E4DB39}"/>
              </a:ext>
            </a:extLst>
          </p:cNvPr>
          <p:cNvPicPr>
            <a:picLocks noChangeAspect="1"/>
          </p:cNvPicPr>
          <p:nvPr/>
        </p:nvPicPr>
        <p:blipFill>
          <a:blip r:embed="rId3"/>
          <a:stretch>
            <a:fillRect/>
          </a:stretch>
        </p:blipFill>
        <p:spPr>
          <a:xfrm>
            <a:off x="6398387" y="941934"/>
            <a:ext cx="4242107" cy="5391011"/>
          </a:xfrm>
          <a:prstGeom prst="rect">
            <a:avLst/>
          </a:prstGeom>
        </p:spPr>
      </p:pic>
    </p:spTree>
    <p:extLst>
      <p:ext uri="{BB962C8B-B14F-4D97-AF65-F5344CB8AC3E}">
        <p14:creationId xmlns:p14="http://schemas.microsoft.com/office/powerpoint/2010/main" val="2122585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DDA34B8A-FA8D-4E16-AD72-7B60B1C2582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4" name="Rectangle 13">
              <a:extLst>
                <a:ext uri="{FF2B5EF4-FFF2-40B4-BE49-F238E27FC236}">
                  <a16:creationId xmlns:a16="http://schemas.microsoft.com/office/drawing/2014/main" id="{6885D229-60DD-4D71-8181-10E781C149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3">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a:extLst>
                <a:ext uri="{FF2B5EF4-FFF2-40B4-BE49-F238E27FC236}">
                  <a16:creationId xmlns:a16="http://schemas.microsoft.com/office/drawing/2014/main" id="{0B0DAA45-BE66-4F0C-93A6-519D941071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a:extLst>
                <a:ext uri="{FF2B5EF4-FFF2-40B4-BE49-F238E27FC236}">
                  <a16:creationId xmlns:a16="http://schemas.microsoft.com/office/drawing/2014/main" id="{EF449A3D-A43B-4688-BD89-35734D0072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a:extLst>
                <a:ext uri="{FF2B5EF4-FFF2-40B4-BE49-F238E27FC236}">
                  <a16:creationId xmlns:a16="http://schemas.microsoft.com/office/drawing/2014/main" id="{74E9975C-AF3D-48EF-B3F0-112A01A3820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a:extLst>
                <a:ext uri="{FF2B5EF4-FFF2-40B4-BE49-F238E27FC236}">
                  <a16:creationId xmlns:a16="http://schemas.microsoft.com/office/drawing/2014/main" id="{CF00A076-2FEA-40D1-8F85-8424817979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a:extLst>
                <a:ext uri="{FF2B5EF4-FFF2-40B4-BE49-F238E27FC236}">
                  <a16:creationId xmlns:a16="http://schemas.microsoft.com/office/drawing/2014/main" id="{A2E68741-6133-4CAA-BF3C-F0E6CF40C5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a:extLst>
                <a:ext uri="{FF2B5EF4-FFF2-40B4-BE49-F238E27FC236}">
                  <a16:creationId xmlns:a16="http://schemas.microsoft.com/office/drawing/2014/main" id="{76C01C64-4A8B-42FC-93C5-2D6A3EBAB7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1" name="Freeform 5">
              <a:extLst>
                <a:ext uri="{FF2B5EF4-FFF2-40B4-BE49-F238E27FC236}">
                  <a16:creationId xmlns:a16="http://schemas.microsoft.com/office/drawing/2014/main" id="{D969AEA9-C1EE-45E1-9964-D9705492E1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22" name="Freeform 5">
              <a:extLst>
                <a:ext uri="{FF2B5EF4-FFF2-40B4-BE49-F238E27FC236}">
                  <a16:creationId xmlns:a16="http://schemas.microsoft.com/office/drawing/2014/main" id="{4845E67D-4E5B-44B3-AB74-5E95C839E7A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4" name="Rectangle 23">
            <a:extLst>
              <a:ext uri="{FF2B5EF4-FFF2-40B4-BE49-F238E27FC236}">
                <a16:creationId xmlns:a16="http://schemas.microsoft.com/office/drawing/2014/main" id="{079CE317-680B-449C-A423-71C1FE069B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6" name="Rectangle 25">
            <a:extLst>
              <a:ext uri="{FF2B5EF4-FFF2-40B4-BE49-F238E27FC236}">
                <a16:creationId xmlns:a16="http://schemas.microsoft.com/office/drawing/2014/main" id="{F70C2B8F-6B1B-46D5-86E6-40F36C695F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sp>
      <p:sp>
        <p:nvSpPr>
          <p:cNvPr id="28" name="Freeform 5">
            <a:extLst>
              <a:ext uri="{FF2B5EF4-FFF2-40B4-BE49-F238E27FC236}">
                <a16:creationId xmlns:a16="http://schemas.microsoft.com/office/drawing/2014/main" id="{DB521824-592C-476A-AB0A-CA0C6D1F34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tx1">
              <a:alpha val="20000"/>
            </a:schemeClr>
          </a:solidFill>
          <a:ln>
            <a:noFill/>
          </a:ln>
        </p:spPr>
      </p:sp>
      <p:sp>
        <p:nvSpPr>
          <p:cNvPr id="30" name="Freeform: Shape 29">
            <a:extLst>
              <a:ext uri="{FF2B5EF4-FFF2-40B4-BE49-F238E27FC236}">
                <a16:creationId xmlns:a16="http://schemas.microsoft.com/office/drawing/2014/main" id="{A2749EFA-8EE4-4EB8-9424-8E593B9320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950898" y="638067"/>
            <a:ext cx="6053670" cy="5581866"/>
          </a:xfrm>
          <a:custGeom>
            <a:avLst/>
            <a:gdLst>
              <a:gd name="connsiteX0" fmla="*/ 6053670 w 6053670"/>
              <a:gd name="connsiteY0" fmla="*/ 1098 h 5581866"/>
              <a:gd name="connsiteX1" fmla="*/ 6053670 w 6053670"/>
              <a:gd name="connsiteY1" fmla="*/ 514028 h 5581866"/>
              <a:gd name="connsiteX2" fmla="*/ 6053670 w 6053670"/>
              <a:gd name="connsiteY2" fmla="*/ 1254558 h 5581866"/>
              <a:gd name="connsiteX3" fmla="*/ 6053670 w 6053670"/>
              <a:gd name="connsiteY3" fmla="*/ 5581866 h 5581866"/>
              <a:gd name="connsiteX4" fmla="*/ 0 w 6053670"/>
              <a:gd name="connsiteY4" fmla="*/ 5581866 h 5581866"/>
              <a:gd name="connsiteX5" fmla="*/ 0 w 6053670"/>
              <a:gd name="connsiteY5" fmla="*/ 1249853 h 5581866"/>
              <a:gd name="connsiteX6" fmla="*/ 0 w 6053670"/>
              <a:gd name="connsiteY6" fmla="*/ 514028 h 5581866"/>
              <a:gd name="connsiteX7" fmla="*/ 0 w 6053670"/>
              <a:gd name="connsiteY7" fmla="*/ 0 h 5581866"/>
              <a:gd name="connsiteX8" fmla="*/ 35717 w 6053670"/>
              <a:gd name="connsiteY8" fmla="*/ 5488 h 5581866"/>
              <a:gd name="connsiteX9" fmla="*/ 140445 w 6053670"/>
              <a:gd name="connsiteY9" fmla="*/ 21641 h 5581866"/>
              <a:gd name="connsiteX10" fmla="*/ 216722 w 6053670"/>
              <a:gd name="connsiteY10" fmla="*/ 32932 h 5581866"/>
              <a:gd name="connsiteX11" fmla="*/ 307527 w 6053670"/>
              <a:gd name="connsiteY11" fmla="*/ 44850 h 5581866"/>
              <a:gd name="connsiteX12" fmla="*/ 415282 w 6053670"/>
              <a:gd name="connsiteY12" fmla="*/ 59121 h 5581866"/>
              <a:gd name="connsiteX13" fmla="*/ 534539 w 6053670"/>
              <a:gd name="connsiteY13" fmla="*/ 74175 h 5581866"/>
              <a:gd name="connsiteX14" fmla="*/ 668931 w 6053670"/>
              <a:gd name="connsiteY14" fmla="*/ 90014 h 5581866"/>
              <a:gd name="connsiteX15" fmla="*/ 815430 w 6053670"/>
              <a:gd name="connsiteY15" fmla="*/ 106794 h 5581866"/>
              <a:gd name="connsiteX16" fmla="*/ 974641 w 6053670"/>
              <a:gd name="connsiteY16" fmla="*/ 123574 h 5581866"/>
              <a:gd name="connsiteX17" fmla="*/ 1144144 w 6053670"/>
              <a:gd name="connsiteY17" fmla="*/ 140667 h 5581866"/>
              <a:gd name="connsiteX18" fmla="*/ 1326965 w 6053670"/>
              <a:gd name="connsiteY18" fmla="*/ 156506 h 5581866"/>
              <a:gd name="connsiteX19" fmla="*/ 1518261 w 6053670"/>
              <a:gd name="connsiteY19" fmla="*/ 171717 h 5581866"/>
              <a:gd name="connsiteX20" fmla="*/ 1720453 w 6053670"/>
              <a:gd name="connsiteY20" fmla="*/ 185518 h 5581866"/>
              <a:gd name="connsiteX21" fmla="*/ 1931121 w 6053670"/>
              <a:gd name="connsiteY21" fmla="*/ 198690 h 5581866"/>
              <a:gd name="connsiteX22" fmla="*/ 2150869 w 6053670"/>
              <a:gd name="connsiteY22" fmla="*/ 211079 h 5581866"/>
              <a:gd name="connsiteX23" fmla="*/ 2263467 w 6053670"/>
              <a:gd name="connsiteY23" fmla="*/ 215470 h 5581866"/>
              <a:gd name="connsiteX24" fmla="*/ 2378487 w 6053670"/>
              <a:gd name="connsiteY24" fmla="*/ 220332 h 5581866"/>
              <a:gd name="connsiteX25" fmla="*/ 2495323 w 6053670"/>
              <a:gd name="connsiteY25" fmla="*/ 224879 h 5581866"/>
              <a:gd name="connsiteX26" fmla="*/ 2612764 w 6053670"/>
              <a:gd name="connsiteY26" fmla="*/ 227859 h 5581866"/>
              <a:gd name="connsiteX27" fmla="*/ 2732627 w 6053670"/>
              <a:gd name="connsiteY27" fmla="*/ 230525 h 5581866"/>
              <a:gd name="connsiteX28" fmla="*/ 2853700 w 6053670"/>
              <a:gd name="connsiteY28" fmla="*/ 233348 h 5581866"/>
              <a:gd name="connsiteX29" fmla="*/ 2977195 w 6053670"/>
              <a:gd name="connsiteY29" fmla="*/ 235229 h 5581866"/>
              <a:gd name="connsiteX30" fmla="*/ 3101900 w 6053670"/>
              <a:gd name="connsiteY30" fmla="*/ 235229 h 5581866"/>
              <a:gd name="connsiteX31" fmla="*/ 3227817 w 6053670"/>
              <a:gd name="connsiteY31" fmla="*/ 236170 h 5581866"/>
              <a:gd name="connsiteX32" fmla="*/ 3354944 w 6053670"/>
              <a:gd name="connsiteY32" fmla="*/ 235229 h 5581866"/>
              <a:gd name="connsiteX33" fmla="*/ 3483887 w 6053670"/>
              <a:gd name="connsiteY33" fmla="*/ 233348 h 5581866"/>
              <a:gd name="connsiteX34" fmla="*/ 3612830 w 6053670"/>
              <a:gd name="connsiteY34" fmla="*/ 231623 h 5581866"/>
              <a:gd name="connsiteX35" fmla="*/ 3743589 w 6053670"/>
              <a:gd name="connsiteY35" fmla="*/ 227859 h 5581866"/>
              <a:gd name="connsiteX36" fmla="*/ 3875559 w 6053670"/>
              <a:gd name="connsiteY36" fmla="*/ 223938 h 5581866"/>
              <a:gd name="connsiteX37" fmla="*/ 4007529 w 6053670"/>
              <a:gd name="connsiteY37" fmla="*/ 219391 h 5581866"/>
              <a:gd name="connsiteX38" fmla="*/ 4140710 w 6053670"/>
              <a:gd name="connsiteY38" fmla="*/ 212961 h 5581866"/>
              <a:gd name="connsiteX39" fmla="*/ 4275102 w 6053670"/>
              <a:gd name="connsiteY39" fmla="*/ 205277 h 5581866"/>
              <a:gd name="connsiteX40" fmla="*/ 4410098 w 6053670"/>
              <a:gd name="connsiteY40" fmla="*/ 197907 h 5581866"/>
              <a:gd name="connsiteX41" fmla="*/ 4545096 w 6053670"/>
              <a:gd name="connsiteY41" fmla="*/ 188498 h 5581866"/>
              <a:gd name="connsiteX42" fmla="*/ 4681909 w 6053670"/>
              <a:gd name="connsiteY42" fmla="*/ 177207 h 5581866"/>
              <a:gd name="connsiteX43" fmla="*/ 4816905 w 6053670"/>
              <a:gd name="connsiteY43" fmla="*/ 165916 h 5581866"/>
              <a:gd name="connsiteX44" fmla="*/ 4954323 w 6053670"/>
              <a:gd name="connsiteY44" fmla="*/ 152899 h 5581866"/>
              <a:gd name="connsiteX45" fmla="*/ 5092347 w 6053670"/>
              <a:gd name="connsiteY45" fmla="*/ 138629 h 5581866"/>
              <a:gd name="connsiteX46" fmla="*/ 5228555 w 6053670"/>
              <a:gd name="connsiteY46" fmla="*/ 123574 h 5581866"/>
              <a:gd name="connsiteX47" fmla="*/ 5366578 w 6053670"/>
              <a:gd name="connsiteY47" fmla="*/ 106010 h 5581866"/>
              <a:gd name="connsiteX48" fmla="*/ 5503997 w 6053670"/>
              <a:gd name="connsiteY48" fmla="*/ 87192 h 5581866"/>
              <a:gd name="connsiteX49" fmla="*/ 5642020 w 6053670"/>
              <a:gd name="connsiteY49" fmla="*/ 68530 h 5581866"/>
              <a:gd name="connsiteX50" fmla="*/ 5779438 w 6053670"/>
              <a:gd name="connsiteY50" fmla="*/ 46733 h 5581866"/>
              <a:gd name="connsiteX51" fmla="*/ 5916251 w 6053670"/>
              <a:gd name="connsiteY51" fmla="*/ 24464 h 5581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5581866">
                <a:moveTo>
                  <a:pt x="6053670" y="1098"/>
                </a:moveTo>
                <a:lnTo>
                  <a:pt x="6053670" y="514028"/>
                </a:lnTo>
                <a:lnTo>
                  <a:pt x="6053670" y="1254558"/>
                </a:lnTo>
                <a:lnTo>
                  <a:pt x="6053670" y="5581866"/>
                </a:lnTo>
                <a:lnTo>
                  <a:pt x="0" y="5581866"/>
                </a:lnTo>
                <a:lnTo>
                  <a:pt x="0" y="1249853"/>
                </a:lnTo>
                <a:lnTo>
                  <a:pt x="0" y="514028"/>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0" y="235229"/>
                </a:lnTo>
                <a:lnTo>
                  <a:pt x="3227817" y="236170"/>
                </a:lnTo>
                <a:lnTo>
                  <a:pt x="3354944" y="235229"/>
                </a:lnTo>
                <a:lnTo>
                  <a:pt x="3483887" y="233348"/>
                </a:lnTo>
                <a:lnTo>
                  <a:pt x="3612830" y="231623"/>
                </a:lnTo>
                <a:lnTo>
                  <a:pt x="3743589" y="227859"/>
                </a:lnTo>
                <a:lnTo>
                  <a:pt x="3875559" y="223938"/>
                </a:lnTo>
                <a:lnTo>
                  <a:pt x="4007529"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tx1"/>
          </a:solidFill>
          <a:ln>
            <a:noFill/>
          </a:ln>
        </p:spPr>
      </p:sp>
      <p:sp>
        <p:nvSpPr>
          <p:cNvPr id="32" name="Freeform 5">
            <a:extLst>
              <a:ext uri="{FF2B5EF4-FFF2-40B4-BE49-F238E27FC236}">
                <a16:creationId xmlns:a16="http://schemas.microsoft.com/office/drawing/2014/main" id="{B5C860C9-D4F9-4350-80DA-0D1CD36C77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sp>
      <p:sp>
        <p:nvSpPr>
          <p:cNvPr id="2" name="Title 1">
            <a:extLst>
              <a:ext uri="{FF2B5EF4-FFF2-40B4-BE49-F238E27FC236}">
                <a16:creationId xmlns:a16="http://schemas.microsoft.com/office/drawing/2014/main" id="{ECF7AB9C-00BC-FB49-894D-88809A8E1C87}"/>
              </a:ext>
            </a:extLst>
          </p:cNvPr>
          <p:cNvSpPr>
            <a:spLocks noGrp="1"/>
          </p:cNvSpPr>
          <p:nvPr>
            <p:ph type="title"/>
          </p:nvPr>
        </p:nvSpPr>
        <p:spPr>
          <a:xfrm>
            <a:off x="639098" y="629265"/>
            <a:ext cx="5132438" cy="1622322"/>
          </a:xfrm>
        </p:spPr>
        <p:txBody>
          <a:bodyPr vert="horz" lIns="91440" tIns="45720" rIns="91440" bIns="45720" rtlCol="0" anchor="ctr">
            <a:normAutofit/>
          </a:bodyPr>
          <a:lstStyle/>
          <a:p>
            <a:pPr>
              <a:lnSpc>
                <a:spcPct val="90000"/>
              </a:lnSpc>
            </a:pPr>
            <a:r>
              <a:rPr lang="en-US" sz="2500" b="0" i="0" kern="1200">
                <a:solidFill>
                  <a:srgbClr val="EBEBEB"/>
                </a:solidFill>
                <a:latin typeface="+mj-lt"/>
                <a:ea typeface="+mj-ea"/>
                <a:cs typeface="+mj-cs"/>
              </a:rPr>
              <a:t>Unit 6: Realism, Impressionism, and Post-Impressionism</a:t>
            </a:r>
            <a:br>
              <a:rPr lang="en-US" sz="2500" b="0" i="0" kern="1200">
                <a:solidFill>
                  <a:srgbClr val="EBEBEB"/>
                </a:solidFill>
                <a:latin typeface="+mj-lt"/>
                <a:ea typeface="+mj-ea"/>
                <a:cs typeface="+mj-cs"/>
              </a:rPr>
            </a:br>
            <a:r>
              <a:rPr lang="en-US" sz="2500" b="0" i="0" kern="1200">
                <a:solidFill>
                  <a:srgbClr val="EBEBEB"/>
                </a:solidFill>
                <a:latin typeface="+mj-lt"/>
                <a:ea typeface="+mj-ea"/>
                <a:cs typeface="+mj-cs"/>
              </a:rPr>
              <a:t> </a:t>
            </a:r>
          </a:p>
        </p:txBody>
      </p:sp>
      <p:pic>
        <p:nvPicPr>
          <p:cNvPr id="8" name="Content Placeholder 7" descr="A large body of water&#10;&#10;Description automatically generated">
            <a:extLst>
              <a:ext uri="{FF2B5EF4-FFF2-40B4-BE49-F238E27FC236}">
                <a16:creationId xmlns:a16="http://schemas.microsoft.com/office/drawing/2014/main" id="{11B164F2-6043-0547-924A-1BA81E341620}"/>
              </a:ext>
            </a:extLst>
          </p:cNvPr>
          <p:cNvPicPr>
            <a:picLocks noGrp="1" noChangeAspect="1"/>
          </p:cNvPicPr>
          <p:nvPr>
            <p:ph sz="half" idx="2"/>
          </p:nvPr>
        </p:nvPicPr>
        <p:blipFill>
          <a:blip r:embed="rId4"/>
          <a:stretch>
            <a:fillRect/>
          </a:stretch>
        </p:blipFill>
        <p:spPr>
          <a:xfrm>
            <a:off x="6714836" y="1576289"/>
            <a:ext cx="4828707" cy="3723003"/>
          </a:xfrm>
          <a:prstGeom prst="rect">
            <a:avLst/>
          </a:prstGeom>
        </p:spPr>
      </p:pic>
      <p:sp>
        <p:nvSpPr>
          <p:cNvPr id="34" name="Rectangle 33">
            <a:extLst>
              <a:ext uri="{FF2B5EF4-FFF2-40B4-BE49-F238E27FC236}">
                <a16:creationId xmlns:a16="http://schemas.microsoft.com/office/drawing/2014/main" id="{538A90C8-AE0E-4EBA-9AF8-EEDB206020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 name="Content Placeholder 2">
            <a:extLst>
              <a:ext uri="{FF2B5EF4-FFF2-40B4-BE49-F238E27FC236}">
                <a16:creationId xmlns:a16="http://schemas.microsoft.com/office/drawing/2014/main" id="{225F9B78-FCAA-F14C-94F9-EA50AA6D0EE4}"/>
              </a:ext>
            </a:extLst>
          </p:cNvPr>
          <p:cNvSpPr>
            <a:spLocks noGrp="1"/>
          </p:cNvSpPr>
          <p:nvPr>
            <p:ph sz="half" idx="1"/>
          </p:nvPr>
        </p:nvSpPr>
        <p:spPr>
          <a:xfrm>
            <a:off x="653106" y="1539935"/>
            <a:ext cx="5132439" cy="3811742"/>
          </a:xfrm>
        </p:spPr>
        <p:txBody>
          <a:bodyPr vert="horz" lIns="91440" tIns="45720" rIns="91440" bIns="45720" rtlCol="0" anchor="ctr">
            <a:normAutofit/>
          </a:bodyPr>
          <a:lstStyle/>
          <a:p>
            <a:r>
              <a:rPr lang="en-US" dirty="0">
                <a:solidFill>
                  <a:srgbClr val="FFFFFF"/>
                </a:solidFill>
              </a:rPr>
              <a:t>Absorb Activity:</a:t>
            </a:r>
          </a:p>
          <a:p>
            <a:r>
              <a:rPr lang="en-US" dirty="0">
                <a:solidFill>
                  <a:srgbClr val="FFFFFF"/>
                </a:solidFill>
              </a:rPr>
              <a:t>Explore a PowerPoint presentation highlighting the key works of art from the Impressionist movement, discovering how each individual artist created a unique style based on similar ideas.</a:t>
            </a:r>
          </a:p>
          <a:p>
            <a:endParaRPr lang="en-US" dirty="0">
              <a:solidFill>
                <a:srgbClr val="FFFFFF"/>
              </a:solidFill>
            </a:endParaRPr>
          </a:p>
        </p:txBody>
      </p:sp>
      <p:sp>
        <p:nvSpPr>
          <p:cNvPr id="5" name="Rectangle 4">
            <a:extLst>
              <a:ext uri="{FF2B5EF4-FFF2-40B4-BE49-F238E27FC236}">
                <a16:creationId xmlns:a16="http://schemas.microsoft.com/office/drawing/2014/main" id="{84439502-ED6F-6C4E-9FA5-2640846818B1}"/>
              </a:ext>
            </a:extLst>
          </p:cNvPr>
          <p:cNvSpPr/>
          <p:nvPr/>
        </p:nvSpPr>
        <p:spPr>
          <a:xfrm>
            <a:off x="10415588" y="0"/>
            <a:ext cx="728662" cy="120015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0147D65C-371C-2448-BDAE-01165D0DB38F}"/>
              </a:ext>
            </a:extLst>
          </p:cNvPr>
          <p:cNvSpPr txBox="1"/>
          <p:nvPr/>
        </p:nvSpPr>
        <p:spPr>
          <a:xfrm>
            <a:off x="1154954" y="542925"/>
            <a:ext cx="2874121" cy="369332"/>
          </a:xfrm>
          <a:prstGeom prst="rect">
            <a:avLst/>
          </a:prstGeom>
          <a:noFill/>
        </p:spPr>
        <p:txBody>
          <a:bodyPr wrap="square" rtlCol="0">
            <a:spAutoFit/>
          </a:bodyPr>
          <a:lstStyle/>
          <a:p>
            <a:pPr>
              <a:spcAft>
                <a:spcPts val="600"/>
              </a:spcAft>
            </a:pPr>
            <a:r>
              <a:rPr lang="en-US" dirty="0"/>
              <a:t>Slide #6</a:t>
            </a:r>
          </a:p>
        </p:txBody>
      </p:sp>
    </p:spTree>
    <p:extLst>
      <p:ext uri="{BB962C8B-B14F-4D97-AF65-F5344CB8AC3E}">
        <p14:creationId xmlns:p14="http://schemas.microsoft.com/office/powerpoint/2010/main" val="339800755"/>
      </p:ext>
    </p:extLst>
  </p:cSld>
  <p:clrMapOvr>
    <a:overrideClrMapping bg1="dk1" tx1="lt1" bg2="dk2" tx2="lt2" accent1="accent1" accent2="accent2" accent3="accent3" accent4="accent4" accent5="accent5" accent6="accent6" hlink="hlink" folHlink="folHlink"/>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F7AB9C-00BC-FB49-894D-88809A8E1C87}"/>
              </a:ext>
            </a:extLst>
          </p:cNvPr>
          <p:cNvSpPr>
            <a:spLocks noGrp="1"/>
          </p:cNvSpPr>
          <p:nvPr>
            <p:ph type="title"/>
          </p:nvPr>
        </p:nvSpPr>
        <p:spPr>
          <a:xfrm>
            <a:off x="625089" y="941934"/>
            <a:ext cx="5132438" cy="1622322"/>
          </a:xfrm>
        </p:spPr>
        <p:txBody>
          <a:bodyPr vert="horz" lIns="91440" tIns="45720" rIns="91440" bIns="45720" rtlCol="0" anchor="ctr">
            <a:normAutofit/>
          </a:bodyPr>
          <a:lstStyle/>
          <a:p>
            <a:pPr>
              <a:lnSpc>
                <a:spcPct val="90000"/>
              </a:lnSpc>
            </a:pPr>
            <a:r>
              <a:rPr lang="en-US" sz="3100" b="0" i="0" kern="1200" dirty="0">
                <a:solidFill>
                  <a:srgbClr val="EBEBEB"/>
                </a:solidFill>
                <a:latin typeface="+mj-lt"/>
                <a:ea typeface="+mj-ea"/>
                <a:cs typeface="+mj-cs"/>
              </a:rPr>
              <a:t>Unit 6: Do Activity #1</a:t>
            </a:r>
            <a:br>
              <a:rPr lang="en-US" sz="3100" b="0" i="0" kern="1200" dirty="0">
                <a:solidFill>
                  <a:srgbClr val="EBEBEB"/>
                </a:solidFill>
                <a:latin typeface="+mj-lt"/>
                <a:ea typeface="+mj-ea"/>
                <a:cs typeface="+mj-cs"/>
              </a:rPr>
            </a:br>
            <a:r>
              <a:rPr lang="en-US" sz="3100" b="0" i="0" kern="1200" dirty="0">
                <a:solidFill>
                  <a:srgbClr val="EBEBEB"/>
                </a:solidFill>
                <a:latin typeface="+mj-lt"/>
                <a:ea typeface="+mj-ea"/>
                <a:cs typeface="+mj-cs"/>
              </a:rPr>
              <a:t> </a:t>
            </a:r>
          </a:p>
        </p:txBody>
      </p:sp>
      <p:sp>
        <p:nvSpPr>
          <p:cNvPr id="12" name="Content Placeholder 11">
            <a:extLst>
              <a:ext uri="{FF2B5EF4-FFF2-40B4-BE49-F238E27FC236}">
                <a16:creationId xmlns:a16="http://schemas.microsoft.com/office/drawing/2014/main" id="{4DDC6E93-4C4A-46A7-8E27-45C52DD74D6C}"/>
              </a:ext>
            </a:extLst>
          </p:cNvPr>
          <p:cNvSpPr>
            <a:spLocks noGrp="1"/>
          </p:cNvSpPr>
          <p:nvPr>
            <p:ph sz="half" idx="1"/>
          </p:nvPr>
        </p:nvSpPr>
        <p:spPr>
          <a:xfrm>
            <a:off x="648457" y="1901576"/>
            <a:ext cx="5132439" cy="3811742"/>
          </a:xfrm>
        </p:spPr>
        <p:txBody>
          <a:bodyPr vert="horz" lIns="91440" tIns="45720" rIns="91440" bIns="45720" rtlCol="0" anchor="ctr">
            <a:normAutofit/>
          </a:bodyPr>
          <a:lstStyle/>
          <a:p>
            <a:r>
              <a:rPr lang="en-US" dirty="0">
                <a:solidFill>
                  <a:schemeClr val="tx1"/>
                </a:solidFill>
              </a:rPr>
              <a:t>After reviewing the PowerPoint presentation, complete the following activity:</a:t>
            </a:r>
          </a:p>
          <a:p>
            <a:r>
              <a:rPr lang="en-US" dirty="0">
                <a:solidFill>
                  <a:schemeClr val="tx1"/>
                </a:solidFill>
              </a:rPr>
              <a:t>The Impressionist painters did not blend their paint together: rather, they left each brushstroke to stand alone.  Using a simple set of markers, re-create a portion of one Impressionist painting.  Colors and the finished product do not matter. This is to replicate the patterns of brushstrokes you see in a painting.</a:t>
            </a:r>
          </a:p>
        </p:txBody>
      </p:sp>
      <p:sp>
        <p:nvSpPr>
          <p:cNvPr id="5" name="Rectangle 4">
            <a:extLst>
              <a:ext uri="{FF2B5EF4-FFF2-40B4-BE49-F238E27FC236}">
                <a16:creationId xmlns:a16="http://schemas.microsoft.com/office/drawing/2014/main" id="{84439502-ED6F-6C4E-9FA5-2640846818B1}"/>
              </a:ext>
            </a:extLst>
          </p:cNvPr>
          <p:cNvSpPr/>
          <p:nvPr/>
        </p:nvSpPr>
        <p:spPr>
          <a:xfrm>
            <a:off x="10415588" y="0"/>
            <a:ext cx="728662" cy="120015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0147D65C-371C-2448-BDAE-01165D0DB38F}"/>
              </a:ext>
            </a:extLst>
          </p:cNvPr>
          <p:cNvSpPr txBox="1"/>
          <p:nvPr/>
        </p:nvSpPr>
        <p:spPr>
          <a:xfrm>
            <a:off x="1154954" y="542925"/>
            <a:ext cx="2874121" cy="369332"/>
          </a:xfrm>
          <a:prstGeom prst="rect">
            <a:avLst/>
          </a:prstGeom>
          <a:noFill/>
        </p:spPr>
        <p:txBody>
          <a:bodyPr wrap="square" rtlCol="0">
            <a:spAutoFit/>
          </a:bodyPr>
          <a:lstStyle/>
          <a:p>
            <a:pPr>
              <a:spcAft>
                <a:spcPts val="600"/>
              </a:spcAft>
            </a:pPr>
            <a:r>
              <a:rPr lang="en-US" dirty="0">
                <a:solidFill>
                  <a:schemeClr val="bg1"/>
                </a:solidFill>
              </a:rPr>
              <a:t>Slide #6.1</a:t>
            </a:r>
          </a:p>
        </p:txBody>
      </p:sp>
      <p:pic>
        <p:nvPicPr>
          <p:cNvPr id="9" name="Picture 8" descr="A picture containing blue, hydrant, water, open&#10;&#10;Description automatically generated">
            <a:extLst>
              <a:ext uri="{FF2B5EF4-FFF2-40B4-BE49-F238E27FC236}">
                <a16:creationId xmlns:a16="http://schemas.microsoft.com/office/drawing/2014/main" id="{04134FE4-BC1C-AA46-A430-BDA0731A8D6D}"/>
              </a:ext>
            </a:extLst>
          </p:cNvPr>
          <p:cNvPicPr>
            <a:picLocks noChangeAspect="1"/>
          </p:cNvPicPr>
          <p:nvPr/>
        </p:nvPicPr>
        <p:blipFill>
          <a:blip r:embed="rId3"/>
          <a:stretch>
            <a:fillRect/>
          </a:stretch>
        </p:blipFill>
        <p:spPr>
          <a:xfrm>
            <a:off x="6058595" y="727591"/>
            <a:ext cx="4978451" cy="5945743"/>
          </a:xfrm>
          <a:prstGeom prst="rect">
            <a:avLst/>
          </a:prstGeom>
        </p:spPr>
      </p:pic>
    </p:spTree>
    <p:extLst>
      <p:ext uri="{BB962C8B-B14F-4D97-AF65-F5344CB8AC3E}">
        <p14:creationId xmlns:p14="http://schemas.microsoft.com/office/powerpoint/2010/main" val="11353289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F7AB9C-00BC-FB49-894D-88809A8E1C87}"/>
              </a:ext>
            </a:extLst>
          </p:cNvPr>
          <p:cNvSpPr>
            <a:spLocks noGrp="1"/>
          </p:cNvSpPr>
          <p:nvPr>
            <p:ph type="title"/>
          </p:nvPr>
        </p:nvSpPr>
        <p:spPr>
          <a:xfrm>
            <a:off x="625089" y="941934"/>
            <a:ext cx="5132438" cy="1622322"/>
          </a:xfrm>
        </p:spPr>
        <p:txBody>
          <a:bodyPr vert="horz" lIns="91440" tIns="45720" rIns="91440" bIns="45720" rtlCol="0" anchor="ctr">
            <a:normAutofit/>
          </a:bodyPr>
          <a:lstStyle/>
          <a:p>
            <a:pPr>
              <a:lnSpc>
                <a:spcPct val="90000"/>
              </a:lnSpc>
            </a:pPr>
            <a:r>
              <a:rPr lang="en-US" sz="3100" b="0" i="0" kern="1200" dirty="0">
                <a:solidFill>
                  <a:srgbClr val="EBEBEB"/>
                </a:solidFill>
                <a:latin typeface="+mj-lt"/>
                <a:ea typeface="+mj-ea"/>
                <a:cs typeface="+mj-cs"/>
              </a:rPr>
              <a:t>Unit 6: Do Activity #2</a:t>
            </a:r>
            <a:br>
              <a:rPr lang="en-US" sz="3100" b="0" i="0" kern="1200" dirty="0">
                <a:solidFill>
                  <a:srgbClr val="EBEBEB"/>
                </a:solidFill>
                <a:latin typeface="+mj-lt"/>
                <a:ea typeface="+mj-ea"/>
                <a:cs typeface="+mj-cs"/>
              </a:rPr>
            </a:br>
            <a:r>
              <a:rPr lang="en-US" sz="3100" b="0" i="0" kern="1200" dirty="0">
                <a:solidFill>
                  <a:srgbClr val="EBEBEB"/>
                </a:solidFill>
                <a:latin typeface="+mj-lt"/>
                <a:ea typeface="+mj-ea"/>
                <a:cs typeface="+mj-cs"/>
              </a:rPr>
              <a:t> </a:t>
            </a:r>
          </a:p>
        </p:txBody>
      </p:sp>
      <p:sp>
        <p:nvSpPr>
          <p:cNvPr id="12" name="Content Placeholder 11">
            <a:extLst>
              <a:ext uri="{FF2B5EF4-FFF2-40B4-BE49-F238E27FC236}">
                <a16:creationId xmlns:a16="http://schemas.microsoft.com/office/drawing/2014/main" id="{4DDC6E93-4C4A-46A7-8E27-45C52DD74D6C}"/>
              </a:ext>
            </a:extLst>
          </p:cNvPr>
          <p:cNvSpPr>
            <a:spLocks noGrp="1"/>
          </p:cNvSpPr>
          <p:nvPr>
            <p:ph sz="half" idx="1"/>
          </p:nvPr>
        </p:nvSpPr>
        <p:spPr>
          <a:xfrm>
            <a:off x="648457" y="1901576"/>
            <a:ext cx="5132439" cy="3811742"/>
          </a:xfrm>
        </p:spPr>
        <p:txBody>
          <a:bodyPr vert="horz" lIns="91440" tIns="45720" rIns="91440" bIns="45720" rtlCol="0" anchor="ctr">
            <a:normAutofit/>
          </a:bodyPr>
          <a:lstStyle/>
          <a:p>
            <a:r>
              <a:rPr lang="en-US" dirty="0">
                <a:solidFill>
                  <a:schemeClr val="tx1"/>
                </a:solidFill>
              </a:rPr>
              <a:t>After reviewing the PowerPoint presentation, complete the following activity:</a:t>
            </a:r>
          </a:p>
          <a:p>
            <a:r>
              <a:rPr lang="en-US" dirty="0">
                <a:solidFill>
                  <a:schemeClr val="tx1"/>
                </a:solidFill>
              </a:rPr>
              <a:t>Develop a Prezi presentation analyzing 4 pieces of art or architecture: two from Unit 5 and two from Unit 6.  Share your presentation in the provided discussion thread and discuss your project and those of your peers.</a:t>
            </a:r>
          </a:p>
          <a:p>
            <a:endParaRPr lang="en-US" dirty="0">
              <a:solidFill>
                <a:schemeClr val="tx1"/>
              </a:solidFill>
            </a:endParaRPr>
          </a:p>
        </p:txBody>
      </p:sp>
      <p:sp>
        <p:nvSpPr>
          <p:cNvPr id="5" name="Rectangle 4">
            <a:extLst>
              <a:ext uri="{FF2B5EF4-FFF2-40B4-BE49-F238E27FC236}">
                <a16:creationId xmlns:a16="http://schemas.microsoft.com/office/drawing/2014/main" id="{84439502-ED6F-6C4E-9FA5-2640846818B1}"/>
              </a:ext>
            </a:extLst>
          </p:cNvPr>
          <p:cNvSpPr/>
          <p:nvPr/>
        </p:nvSpPr>
        <p:spPr>
          <a:xfrm>
            <a:off x="10415588" y="0"/>
            <a:ext cx="728662" cy="120015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0147D65C-371C-2448-BDAE-01165D0DB38F}"/>
              </a:ext>
            </a:extLst>
          </p:cNvPr>
          <p:cNvSpPr txBox="1"/>
          <p:nvPr/>
        </p:nvSpPr>
        <p:spPr>
          <a:xfrm>
            <a:off x="1154954" y="542925"/>
            <a:ext cx="2874121" cy="369332"/>
          </a:xfrm>
          <a:prstGeom prst="rect">
            <a:avLst/>
          </a:prstGeom>
          <a:noFill/>
        </p:spPr>
        <p:txBody>
          <a:bodyPr wrap="square" rtlCol="0">
            <a:spAutoFit/>
          </a:bodyPr>
          <a:lstStyle/>
          <a:p>
            <a:pPr>
              <a:spcAft>
                <a:spcPts val="600"/>
              </a:spcAft>
            </a:pPr>
            <a:r>
              <a:rPr lang="en-US" dirty="0">
                <a:solidFill>
                  <a:schemeClr val="bg1"/>
                </a:solidFill>
              </a:rPr>
              <a:t>Slide #6.2</a:t>
            </a:r>
          </a:p>
        </p:txBody>
      </p:sp>
      <p:pic>
        <p:nvPicPr>
          <p:cNvPr id="9" name="Picture 8" descr="A picture containing indoor, sitting, table, painting&#10;&#10;Description automatically generated">
            <a:extLst>
              <a:ext uri="{FF2B5EF4-FFF2-40B4-BE49-F238E27FC236}">
                <a16:creationId xmlns:a16="http://schemas.microsoft.com/office/drawing/2014/main" id="{D50AB83B-0574-D740-A600-82508DCB36CD}"/>
              </a:ext>
            </a:extLst>
          </p:cNvPr>
          <p:cNvPicPr>
            <a:picLocks noChangeAspect="1"/>
          </p:cNvPicPr>
          <p:nvPr/>
        </p:nvPicPr>
        <p:blipFill>
          <a:blip r:embed="rId3"/>
          <a:stretch>
            <a:fillRect/>
          </a:stretch>
        </p:blipFill>
        <p:spPr>
          <a:xfrm>
            <a:off x="5937685" y="727591"/>
            <a:ext cx="5345525" cy="5916066"/>
          </a:xfrm>
          <a:prstGeom prst="rect">
            <a:avLst/>
          </a:prstGeom>
        </p:spPr>
      </p:pic>
    </p:spTree>
    <p:extLst>
      <p:ext uri="{BB962C8B-B14F-4D97-AF65-F5344CB8AC3E}">
        <p14:creationId xmlns:p14="http://schemas.microsoft.com/office/powerpoint/2010/main" val="16319729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DDA34B8A-FA8D-4E16-AD72-7B60B1C2582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4" name="Rectangle 13">
              <a:extLst>
                <a:ext uri="{FF2B5EF4-FFF2-40B4-BE49-F238E27FC236}">
                  <a16:creationId xmlns:a16="http://schemas.microsoft.com/office/drawing/2014/main" id="{6885D229-60DD-4D71-8181-10E781C149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3">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a:extLst>
                <a:ext uri="{FF2B5EF4-FFF2-40B4-BE49-F238E27FC236}">
                  <a16:creationId xmlns:a16="http://schemas.microsoft.com/office/drawing/2014/main" id="{0B0DAA45-BE66-4F0C-93A6-519D941071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a:extLst>
                <a:ext uri="{FF2B5EF4-FFF2-40B4-BE49-F238E27FC236}">
                  <a16:creationId xmlns:a16="http://schemas.microsoft.com/office/drawing/2014/main" id="{EF449A3D-A43B-4688-BD89-35734D0072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a:extLst>
                <a:ext uri="{FF2B5EF4-FFF2-40B4-BE49-F238E27FC236}">
                  <a16:creationId xmlns:a16="http://schemas.microsoft.com/office/drawing/2014/main" id="{74E9975C-AF3D-48EF-B3F0-112A01A3820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a:extLst>
                <a:ext uri="{FF2B5EF4-FFF2-40B4-BE49-F238E27FC236}">
                  <a16:creationId xmlns:a16="http://schemas.microsoft.com/office/drawing/2014/main" id="{CF00A076-2FEA-40D1-8F85-8424817979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a:extLst>
                <a:ext uri="{FF2B5EF4-FFF2-40B4-BE49-F238E27FC236}">
                  <a16:creationId xmlns:a16="http://schemas.microsoft.com/office/drawing/2014/main" id="{A2E68741-6133-4CAA-BF3C-F0E6CF40C5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a:extLst>
                <a:ext uri="{FF2B5EF4-FFF2-40B4-BE49-F238E27FC236}">
                  <a16:creationId xmlns:a16="http://schemas.microsoft.com/office/drawing/2014/main" id="{76C01C64-4A8B-42FC-93C5-2D6A3EBAB7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1" name="Freeform 5">
              <a:extLst>
                <a:ext uri="{FF2B5EF4-FFF2-40B4-BE49-F238E27FC236}">
                  <a16:creationId xmlns:a16="http://schemas.microsoft.com/office/drawing/2014/main" id="{D969AEA9-C1EE-45E1-9964-D9705492E1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22" name="Freeform 5">
              <a:extLst>
                <a:ext uri="{FF2B5EF4-FFF2-40B4-BE49-F238E27FC236}">
                  <a16:creationId xmlns:a16="http://schemas.microsoft.com/office/drawing/2014/main" id="{4845E67D-4E5B-44B3-AB74-5E95C839E7A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4" name="Rectangle 23">
            <a:extLst>
              <a:ext uri="{FF2B5EF4-FFF2-40B4-BE49-F238E27FC236}">
                <a16:creationId xmlns:a16="http://schemas.microsoft.com/office/drawing/2014/main" id="{079CE317-680B-449C-A423-71C1FE069B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6" name="Rectangle 25">
            <a:extLst>
              <a:ext uri="{FF2B5EF4-FFF2-40B4-BE49-F238E27FC236}">
                <a16:creationId xmlns:a16="http://schemas.microsoft.com/office/drawing/2014/main" id="{38ABDB68-E3D5-448E-97D3-06FFEF6801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sp>
      <p:sp>
        <p:nvSpPr>
          <p:cNvPr id="28" name="Freeform 5">
            <a:extLst>
              <a:ext uri="{FF2B5EF4-FFF2-40B4-BE49-F238E27FC236}">
                <a16:creationId xmlns:a16="http://schemas.microsoft.com/office/drawing/2014/main" id="{B8DD7FEB-D9F3-4F5B-982C-36B0664D02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537676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tx1">
              <a:alpha val="20000"/>
            </a:schemeClr>
          </a:solidFill>
          <a:ln>
            <a:noFill/>
          </a:ln>
        </p:spPr>
      </p:sp>
      <p:sp>
        <p:nvSpPr>
          <p:cNvPr id="30" name="Freeform 5">
            <a:extLst>
              <a:ext uri="{FF2B5EF4-FFF2-40B4-BE49-F238E27FC236}">
                <a16:creationId xmlns:a16="http://schemas.microsoft.com/office/drawing/2014/main" id="{96BA11E4-0636-4FA9-A836-2A4FB17644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sp>
      <p:sp>
        <p:nvSpPr>
          <p:cNvPr id="2" name="Title 1">
            <a:extLst>
              <a:ext uri="{FF2B5EF4-FFF2-40B4-BE49-F238E27FC236}">
                <a16:creationId xmlns:a16="http://schemas.microsoft.com/office/drawing/2014/main" id="{ECF7AB9C-00BC-FB49-894D-88809A8E1C87}"/>
              </a:ext>
            </a:extLst>
          </p:cNvPr>
          <p:cNvSpPr>
            <a:spLocks noGrp="1"/>
          </p:cNvSpPr>
          <p:nvPr>
            <p:ph type="title"/>
          </p:nvPr>
        </p:nvSpPr>
        <p:spPr>
          <a:xfrm>
            <a:off x="639098" y="989147"/>
            <a:ext cx="6072776" cy="1622322"/>
          </a:xfrm>
        </p:spPr>
        <p:txBody>
          <a:bodyPr vert="horz" lIns="91440" tIns="45720" rIns="91440" bIns="45720" rtlCol="0" anchor="ctr">
            <a:normAutofit/>
          </a:bodyPr>
          <a:lstStyle/>
          <a:p>
            <a:r>
              <a:rPr lang="en-US" sz="3300" b="0" i="0" kern="1200" dirty="0">
                <a:solidFill>
                  <a:srgbClr val="EBEBEB"/>
                </a:solidFill>
                <a:latin typeface="+mj-lt"/>
                <a:ea typeface="+mj-ea"/>
                <a:cs typeface="+mj-cs"/>
              </a:rPr>
              <a:t>Unit 7: Toward Abstraction: The Modernist Movement</a:t>
            </a:r>
            <a:br>
              <a:rPr lang="en-US" sz="3300" b="0" i="0" kern="1200" dirty="0">
                <a:solidFill>
                  <a:srgbClr val="EBEBEB"/>
                </a:solidFill>
                <a:latin typeface="+mj-lt"/>
                <a:ea typeface="+mj-ea"/>
                <a:cs typeface="+mj-cs"/>
              </a:rPr>
            </a:br>
            <a:endParaRPr lang="en-US" sz="3300" b="0" i="0" kern="1200" dirty="0">
              <a:solidFill>
                <a:srgbClr val="EBEBEB"/>
              </a:solidFill>
              <a:latin typeface="+mj-lt"/>
              <a:ea typeface="+mj-ea"/>
              <a:cs typeface="+mj-cs"/>
            </a:endParaRPr>
          </a:p>
        </p:txBody>
      </p:sp>
      <p:sp>
        <p:nvSpPr>
          <p:cNvPr id="32" name="Freeform: Shape 31">
            <a:extLst>
              <a:ext uri="{FF2B5EF4-FFF2-40B4-BE49-F238E27FC236}">
                <a16:creationId xmlns:a16="http://schemas.microsoft.com/office/drawing/2014/main" id="{5681882E-BDD0-4311-AF62-E801962852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6290102" y="977273"/>
            <a:ext cx="6053670" cy="4903455"/>
          </a:xfrm>
          <a:custGeom>
            <a:avLst/>
            <a:gdLst>
              <a:gd name="connsiteX0" fmla="*/ 6053670 w 6053670"/>
              <a:gd name="connsiteY0" fmla="*/ 1098 h 4903455"/>
              <a:gd name="connsiteX1" fmla="*/ 6053670 w 6053670"/>
              <a:gd name="connsiteY1" fmla="*/ 424590 h 4903455"/>
              <a:gd name="connsiteX2" fmla="*/ 6053670 w 6053670"/>
              <a:gd name="connsiteY2" fmla="*/ 1254558 h 4903455"/>
              <a:gd name="connsiteX3" fmla="*/ 6053670 w 6053670"/>
              <a:gd name="connsiteY3" fmla="*/ 4903455 h 4903455"/>
              <a:gd name="connsiteX4" fmla="*/ 0 w 6053670"/>
              <a:gd name="connsiteY4" fmla="*/ 4903455 h 4903455"/>
              <a:gd name="connsiteX5" fmla="*/ 0 w 6053670"/>
              <a:gd name="connsiteY5" fmla="*/ 1249853 h 4903455"/>
              <a:gd name="connsiteX6" fmla="*/ 0 w 6053670"/>
              <a:gd name="connsiteY6" fmla="*/ 424590 h 4903455"/>
              <a:gd name="connsiteX7" fmla="*/ 0 w 6053670"/>
              <a:gd name="connsiteY7" fmla="*/ 0 h 4903455"/>
              <a:gd name="connsiteX8" fmla="*/ 35717 w 6053670"/>
              <a:gd name="connsiteY8" fmla="*/ 5488 h 4903455"/>
              <a:gd name="connsiteX9" fmla="*/ 140445 w 6053670"/>
              <a:gd name="connsiteY9" fmla="*/ 21641 h 4903455"/>
              <a:gd name="connsiteX10" fmla="*/ 216722 w 6053670"/>
              <a:gd name="connsiteY10" fmla="*/ 32932 h 4903455"/>
              <a:gd name="connsiteX11" fmla="*/ 307527 w 6053670"/>
              <a:gd name="connsiteY11" fmla="*/ 44850 h 4903455"/>
              <a:gd name="connsiteX12" fmla="*/ 415282 w 6053670"/>
              <a:gd name="connsiteY12" fmla="*/ 59121 h 4903455"/>
              <a:gd name="connsiteX13" fmla="*/ 534539 w 6053670"/>
              <a:gd name="connsiteY13" fmla="*/ 74175 h 4903455"/>
              <a:gd name="connsiteX14" fmla="*/ 668931 w 6053670"/>
              <a:gd name="connsiteY14" fmla="*/ 90014 h 4903455"/>
              <a:gd name="connsiteX15" fmla="*/ 815430 w 6053670"/>
              <a:gd name="connsiteY15" fmla="*/ 106794 h 4903455"/>
              <a:gd name="connsiteX16" fmla="*/ 974641 w 6053670"/>
              <a:gd name="connsiteY16" fmla="*/ 123574 h 4903455"/>
              <a:gd name="connsiteX17" fmla="*/ 1144144 w 6053670"/>
              <a:gd name="connsiteY17" fmla="*/ 140667 h 4903455"/>
              <a:gd name="connsiteX18" fmla="*/ 1326965 w 6053670"/>
              <a:gd name="connsiteY18" fmla="*/ 156506 h 4903455"/>
              <a:gd name="connsiteX19" fmla="*/ 1518261 w 6053670"/>
              <a:gd name="connsiteY19" fmla="*/ 171717 h 4903455"/>
              <a:gd name="connsiteX20" fmla="*/ 1720453 w 6053670"/>
              <a:gd name="connsiteY20" fmla="*/ 185518 h 4903455"/>
              <a:gd name="connsiteX21" fmla="*/ 1931121 w 6053670"/>
              <a:gd name="connsiteY21" fmla="*/ 198690 h 4903455"/>
              <a:gd name="connsiteX22" fmla="*/ 2150869 w 6053670"/>
              <a:gd name="connsiteY22" fmla="*/ 211079 h 4903455"/>
              <a:gd name="connsiteX23" fmla="*/ 2263467 w 6053670"/>
              <a:gd name="connsiteY23" fmla="*/ 215470 h 4903455"/>
              <a:gd name="connsiteX24" fmla="*/ 2378487 w 6053670"/>
              <a:gd name="connsiteY24" fmla="*/ 220332 h 4903455"/>
              <a:gd name="connsiteX25" fmla="*/ 2495323 w 6053670"/>
              <a:gd name="connsiteY25" fmla="*/ 224879 h 4903455"/>
              <a:gd name="connsiteX26" fmla="*/ 2612764 w 6053670"/>
              <a:gd name="connsiteY26" fmla="*/ 227859 h 4903455"/>
              <a:gd name="connsiteX27" fmla="*/ 2732627 w 6053670"/>
              <a:gd name="connsiteY27" fmla="*/ 230525 h 4903455"/>
              <a:gd name="connsiteX28" fmla="*/ 2853700 w 6053670"/>
              <a:gd name="connsiteY28" fmla="*/ 233348 h 4903455"/>
              <a:gd name="connsiteX29" fmla="*/ 2977195 w 6053670"/>
              <a:gd name="connsiteY29" fmla="*/ 235229 h 4903455"/>
              <a:gd name="connsiteX30" fmla="*/ 3101900 w 6053670"/>
              <a:gd name="connsiteY30" fmla="*/ 235229 h 4903455"/>
              <a:gd name="connsiteX31" fmla="*/ 3227817 w 6053670"/>
              <a:gd name="connsiteY31" fmla="*/ 236170 h 4903455"/>
              <a:gd name="connsiteX32" fmla="*/ 3354944 w 6053670"/>
              <a:gd name="connsiteY32" fmla="*/ 235229 h 4903455"/>
              <a:gd name="connsiteX33" fmla="*/ 3483887 w 6053670"/>
              <a:gd name="connsiteY33" fmla="*/ 233348 h 4903455"/>
              <a:gd name="connsiteX34" fmla="*/ 3612830 w 6053670"/>
              <a:gd name="connsiteY34" fmla="*/ 231623 h 4903455"/>
              <a:gd name="connsiteX35" fmla="*/ 3743589 w 6053670"/>
              <a:gd name="connsiteY35" fmla="*/ 227859 h 4903455"/>
              <a:gd name="connsiteX36" fmla="*/ 3875559 w 6053670"/>
              <a:gd name="connsiteY36" fmla="*/ 223938 h 4903455"/>
              <a:gd name="connsiteX37" fmla="*/ 4007529 w 6053670"/>
              <a:gd name="connsiteY37" fmla="*/ 219391 h 4903455"/>
              <a:gd name="connsiteX38" fmla="*/ 4140710 w 6053670"/>
              <a:gd name="connsiteY38" fmla="*/ 212961 h 4903455"/>
              <a:gd name="connsiteX39" fmla="*/ 4275102 w 6053670"/>
              <a:gd name="connsiteY39" fmla="*/ 205277 h 4903455"/>
              <a:gd name="connsiteX40" fmla="*/ 4410098 w 6053670"/>
              <a:gd name="connsiteY40" fmla="*/ 197907 h 4903455"/>
              <a:gd name="connsiteX41" fmla="*/ 4545096 w 6053670"/>
              <a:gd name="connsiteY41" fmla="*/ 188498 h 4903455"/>
              <a:gd name="connsiteX42" fmla="*/ 4681909 w 6053670"/>
              <a:gd name="connsiteY42" fmla="*/ 177207 h 4903455"/>
              <a:gd name="connsiteX43" fmla="*/ 4816905 w 6053670"/>
              <a:gd name="connsiteY43" fmla="*/ 165916 h 4903455"/>
              <a:gd name="connsiteX44" fmla="*/ 4954323 w 6053670"/>
              <a:gd name="connsiteY44" fmla="*/ 152899 h 4903455"/>
              <a:gd name="connsiteX45" fmla="*/ 5092347 w 6053670"/>
              <a:gd name="connsiteY45" fmla="*/ 138629 h 4903455"/>
              <a:gd name="connsiteX46" fmla="*/ 5228555 w 6053670"/>
              <a:gd name="connsiteY46" fmla="*/ 123574 h 4903455"/>
              <a:gd name="connsiteX47" fmla="*/ 5366578 w 6053670"/>
              <a:gd name="connsiteY47" fmla="*/ 106010 h 4903455"/>
              <a:gd name="connsiteX48" fmla="*/ 5503997 w 6053670"/>
              <a:gd name="connsiteY48" fmla="*/ 87192 h 4903455"/>
              <a:gd name="connsiteX49" fmla="*/ 5642020 w 6053670"/>
              <a:gd name="connsiteY49" fmla="*/ 68530 h 4903455"/>
              <a:gd name="connsiteX50" fmla="*/ 5779438 w 6053670"/>
              <a:gd name="connsiteY50" fmla="*/ 46733 h 4903455"/>
              <a:gd name="connsiteX51" fmla="*/ 5916251 w 6053670"/>
              <a:gd name="connsiteY51" fmla="*/ 24464 h 4903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4903455">
                <a:moveTo>
                  <a:pt x="6053670" y="1098"/>
                </a:moveTo>
                <a:lnTo>
                  <a:pt x="6053670" y="424590"/>
                </a:lnTo>
                <a:lnTo>
                  <a:pt x="6053670" y="1254558"/>
                </a:lnTo>
                <a:lnTo>
                  <a:pt x="6053670" y="4903455"/>
                </a:lnTo>
                <a:lnTo>
                  <a:pt x="0" y="4903455"/>
                </a:lnTo>
                <a:lnTo>
                  <a:pt x="0" y="1249853"/>
                </a:lnTo>
                <a:lnTo>
                  <a:pt x="0" y="424590"/>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0" y="235229"/>
                </a:lnTo>
                <a:lnTo>
                  <a:pt x="3227817" y="236170"/>
                </a:lnTo>
                <a:lnTo>
                  <a:pt x="3354944" y="235229"/>
                </a:lnTo>
                <a:lnTo>
                  <a:pt x="3483887" y="233348"/>
                </a:lnTo>
                <a:lnTo>
                  <a:pt x="3612830" y="231623"/>
                </a:lnTo>
                <a:lnTo>
                  <a:pt x="3743589" y="227859"/>
                </a:lnTo>
                <a:lnTo>
                  <a:pt x="3875559" y="223938"/>
                </a:lnTo>
                <a:lnTo>
                  <a:pt x="4007529"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tx1"/>
          </a:solidFill>
          <a:ln>
            <a:noFill/>
          </a:ln>
        </p:spPr>
      </p:sp>
      <p:pic>
        <p:nvPicPr>
          <p:cNvPr id="8" name="Content Placeholder 7" descr="A picture containing indoor, table, desk, room&#10;&#10;Description automatically generated">
            <a:extLst>
              <a:ext uri="{FF2B5EF4-FFF2-40B4-BE49-F238E27FC236}">
                <a16:creationId xmlns:a16="http://schemas.microsoft.com/office/drawing/2014/main" id="{6B0C380C-7350-2740-9552-9B00A409592D}"/>
              </a:ext>
            </a:extLst>
          </p:cNvPr>
          <p:cNvPicPr>
            <a:picLocks noGrp="1" noChangeAspect="1"/>
          </p:cNvPicPr>
          <p:nvPr>
            <p:ph sz="half" idx="2"/>
          </p:nvPr>
        </p:nvPicPr>
        <p:blipFill>
          <a:blip r:embed="rId4"/>
          <a:stretch>
            <a:fillRect/>
          </a:stretch>
        </p:blipFill>
        <p:spPr>
          <a:xfrm>
            <a:off x="7418226" y="1591711"/>
            <a:ext cx="4125317" cy="3692158"/>
          </a:xfrm>
          <a:prstGeom prst="rect">
            <a:avLst/>
          </a:prstGeom>
        </p:spPr>
      </p:pic>
      <p:sp>
        <p:nvSpPr>
          <p:cNvPr id="34" name="Rectangle 33">
            <a:extLst>
              <a:ext uri="{FF2B5EF4-FFF2-40B4-BE49-F238E27FC236}">
                <a16:creationId xmlns:a16="http://schemas.microsoft.com/office/drawing/2014/main" id="{EADD3260-4BDA-459B-A162-5E1B897E38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6" name="Oval 35">
            <a:extLst>
              <a:ext uri="{FF2B5EF4-FFF2-40B4-BE49-F238E27FC236}">
                <a16:creationId xmlns:a16="http://schemas.microsoft.com/office/drawing/2014/main" id="{283DA7DD-CA37-4ED7-8710-48E56B063B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48" name="Oval 37">
            <a:extLst>
              <a:ext uri="{FF2B5EF4-FFF2-40B4-BE49-F238E27FC236}">
                <a16:creationId xmlns:a16="http://schemas.microsoft.com/office/drawing/2014/main" id="{B92F2E3C-66CD-4DEB-BA14-2A5912B65A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 name="Content Placeholder 2">
            <a:extLst>
              <a:ext uri="{FF2B5EF4-FFF2-40B4-BE49-F238E27FC236}">
                <a16:creationId xmlns:a16="http://schemas.microsoft.com/office/drawing/2014/main" id="{225F9B78-FCAA-F14C-94F9-EA50AA6D0EE4}"/>
              </a:ext>
            </a:extLst>
          </p:cNvPr>
          <p:cNvSpPr>
            <a:spLocks noGrp="1"/>
          </p:cNvSpPr>
          <p:nvPr>
            <p:ph sz="half" idx="1"/>
          </p:nvPr>
        </p:nvSpPr>
        <p:spPr>
          <a:xfrm>
            <a:off x="654878" y="1789515"/>
            <a:ext cx="6072776" cy="3811740"/>
          </a:xfrm>
        </p:spPr>
        <p:txBody>
          <a:bodyPr vert="horz" lIns="91440" tIns="45720" rIns="91440" bIns="45720" rtlCol="0" anchor="ctr">
            <a:normAutofit/>
          </a:bodyPr>
          <a:lstStyle/>
          <a:p>
            <a:r>
              <a:rPr lang="en-US" dirty="0">
                <a:solidFill>
                  <a:srgbClr val="FFFFFF"/>
                </a:solidFill>
              </a:rPr>
              <a:t>Absorb Activity:</a:t>
            </a:r>
          </a:p>
          <a:p>
            <a:r>
              <a:rPr lang="en-US" dirty="0">
                <a:solidFill>
                  <a:srgbClr val="FFFFFF"/>
                </a:solidFill>
              </a:rPr>
              <a:t>Watch a video created by art historians describing how to formally analyze modern and abstract art.</a:t>
            </a:r>
          </a:p>
          <a:p>
            <a:r>
              <a:rPr lang="en-US" dirty="0">
                <a:solidFill>
                  <a:srgbClr val="FFFFFF"/>
                </a:solidFill>
                <a:hlinkClick r:id="rId5"/>
              </a:rPr>
              <a:t>https://www.youtube.com/watch?v=1E91KmfiUGY</a:t>
            </a:r>
            <a:endParaRPr lang="en-US" dirty="0">
              <a:solidFill>
                <a:srgbClr val="FFFFFF"/>
              </a:solidFill>
            </a:endParaRPr>
          </a:p>
        </p:txBody>
      </p:sp>
      <p:sp>
        <p:nvSpPr>
          <p:cNvPr id="5" name="Rectangle 4">
            <a:extLst>
              <a:ext uri="{FF2B5EF4-FFF2-40B4-BE49-F238E27FC236}">
                <a16:creationId xmlns:a16="http://schemas.microsoft.com/office/drawing/2014/main" id="{84439502-ED6F-6C4E-9FA5-2640846818B1}"/>
              </a:ext>
            </a:extLst>
          </p:cNvPr>
          <p:cNvSpPr/>
          <p:nvPr/>
        </p:nvSpPr>
        <p:spPr>
          <a:xfrm>
            <a:off x="10415588" y="0"/>
            <a:ext cx="728662" cy="120015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0147D65C-371C-2448-BDAE-01165D0DB38F}"/>
              </a:ext>
            </a:extLst>
          </p:cNvPr>
          <p:cNvSpPr txBox="1"/>
          <p:nvPr/>
        </p:nvSpPr>
        <p:spPr>
          <a:xfrm>
            <a:off x="1154954" y="542925"/>
            <a:ext cx="2874121" cy="369332"/>
          </a:xfrm>
          <a:prstGeom prst="rect">
            <a:avLst/>
          </a:prstGeom>
          <a:noFill/>
        </p:spPr>
        <p:txBody>
          <a:bodyPr wrap="square" rtlCol="0">
            <a:spAutoFit/>
          </a:bodyPr>
          <a:lstStyle/>
          <a:p>
            <a:pPr>
              <a:spcAft>
                <a:spcPts val="600"/>
              </a:spcAft>
            </a:pPr>
            <a:r>
              <a:rPr lang="en-US" dirty="0"/>
              <a:t>Slide #7</a:t>
            </a:r>
          </a:p>
        </p:txBody>
      </p:sp>
    </p:spTree>
    <p:extLst>
      <p:ext uri="{BB962C8B-B14F-4D97-AF65-F5344CB8AC3E}">
        <p14:creationId xmlns:p14="http://schemas.microsoft.com/office/powerpoint/2010/main" val="2706708169"/>
      </p:ext>
    </p:extLst>
  </p:cSld>
  <p:clrMapOvr>
    <a:overrideClrMapping bg1="dk1" tx1="lt1" bg2="dk2" tx2="lt2" accent1="accent1" accent2="accent2" accent3="accent3" accent4="accent4" accent5="accent5" accent6="accent6" hlink="hlink" folHlink="folHlink"/>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F7AB9C-00BC-FB49-894D-88809A8E1C87}"/>
              </a:ext>
            </a:extLst>
          </p:cNvPr>
          <p:cNvSpPr>
            <a:spLocks noGrp="1"/>
          </p:cNvSpPr>
          <p:nvPr>
            <p:ph type="title"/>
          </p:nvPr>
        </p:nvSpPr>
        <p:spPr>
          <a:xfrm>
            <a:off x="625089" y="941934"/>
            <a:ext cx="5132438" cy="1622322"/>
          </a:xfrm>
        </p:spPr>
        <p:txBody>
          <a:bodyPr vert="horz" lIns="91440" tIns="45720" rIns="91440" bIns="45720" rtlCol="0" anchor="ctr">
            <a:normAutofit/>
          </a:bodyPr>
          <a:lstStyle/>
          <a:p>
            <a:pPr>
              <a:lnSpc>
                <a:spcPct val="90000"/>
              </a:lnSpc>
            </a:pPr>
            <a:r>
              <a:rPr lang="en-US" sz="3100" b="0" i="0" kern="1200" dirty="0">
                <a:solidFill>
                  <a:srgbClr val="EBEBEB"/>
                </a:solidFill>
                <a:latin typeface="+mj-lt"/>
                <a:ea typeface="+mj-ea"/>
                <a:cs typeface="+mj-cs"/>
              </a:rPr>
              <a:t>Unit 7: Do Activity #1</a:t>
            </a:r>
            <a:br>
              <a:rPr lang="en-US" sz="3100" b="0" i="0" kern="1200" dirty="0">
                <a:solidFill>
                  <a:srgbClr val="EBEBEB"/>
                </a:solidFill>
                <a:latin typeface="+mj-lt"/>
                <a:ea typeface="+mj-ea"/>
                <a:cs typeface="+mj-cs"/>
              </a:rPr>
            </a:br>
            <a:r>
              <a:rPr lang="en-US" sz="3100" b="0" i="0" kern="1200" dirty="0">
                <a:solidFill>
                  <a:srgbClr val="EBEBEB"/>
                </a:solidFill>
                <a:latin typeface="+mj-lt"/>
                <a:ea typeface="+mj-ea"/>
                <a:cs typeface="+mj-cs"/>
              </a:rPr>
              <a:t> </a:t>
            </a:r>
          </a:p>
        </p:txBody>
      </p:sp>
      <p:sp>
        <p:nvSpPr>
          <p:cNvPr id="12" name="Content Placeholder 11">
            <a:extLst>
              <a:ext uri="{FF2B5EF4-FFF2-40B4-BE49-F238E27FC236}">
                <a16:creationId xmlns:a16="http://schemas.microsoft.com/office/drawing/2014/main" id="{4DDC6E93-4C4A-46A7-8E27-45C52DD74D6C}"/>
              </a:ext>
            </a:extLst>
          </p:cNvPr>
          <p:cNvSpPr>
            <a:spLocks noGrp="1"/>
          </p:cNvSpPr>
          <p:nvPr>
            <p:ph sz="half" idx="1"/>
          </p:nvPr>
        </p:nvSpPr>
        <p:spPr>
          <a:xfrm>
            <a:off x="661176" y="1802778"/>
            <a:ext cx="5132439" cy="3811742"/>
          </a:xfrm>
        </p:spPr>
        <p:txBody>
          <a:bodyPr vert="horz" lIns="91440" tIns="45720" rIns="91440" bIns="45720" rtlCol="0" anchor="ctr">
            <a:normAutofit/>
          </a:bodyPr>
          <a:lstStyle/>
          <a:p>
            <a:r>
              <a:rPr lang="en-US" dirty="0">
                <a:solidFill>
                  <a:schemeClr val="tx1"/>
                </a:solidFill>
              </a:rPr>
              <a:t>After reviewing the video, participate in the following discussion:</a:t>
            </a:r>
          </a:p>
          <a:p>
            <a:r>
              <a:rPr lang="en-US" dirty="0">
                <a:solidFill>
                  <a:schemeClr val="tx1"/>
                </a:solidFill>
              </a:rPr>
              <a:t>The move towards Modernism in art sees a great many changes in aesthetics, art purpose, and subject matter.  Choose the one piece or art that you challenges you the most and share your thoughts on my this was made the way it was.</a:t>
            </a:r>
          </a:p>
        </p:txBody>
      </p:sp>
      <p:sp>
        <p:nvSpPr>
          <p:cNvPr id="5" name="Rectangle 4">
            <a:extLst>
              <a:ext uri="{FF2B5EF4-FFF2-40B4-BE49-F238E27FC236}">
                <a16:creationId xmlns:a16="http://schemas.microsoft.com/office/drawing/2014/main" id="{84439502-ED6F-6C4E-9FA5-2640846818B1}"/>
              </a:ext>
            </a:extLst>
          </p:cNvPr>
          <p:cNvSpPr/>
          <p:nvPr/>
        </p:nvSpPr>
        <p:spPr>
          <a:xfrm>
            <a:off x="10415588" y="0"/>
            <a:ext cx="728662" cy="120015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0147D65C-371C-2448-BDAE-01165D0DB38F}"/>
              </a:ext>
            </a:extLst>
          </p:cNvPr>
          <p:cNvSpPr txBox="1"/>
          <p:nvPr/>
        </p:nvSpPr>
        <p:spPr>
          <a:xfrm>
            <a:off x="1154954" y="542925"/>
            <a:ext cx="2874121" cy="369332"/>
          </a:xfrm>
          <a:prstGeom prst="rect">
            <a:avLst/>
          </a:prstGeom>
          <a:noFill/>
        </p:spPr>
        <p:txBody>
          <a:bodyPr wrap="square" rtlCol="0">
            <a:spAutoFit/>
          </a:bodyPr>
          <a:lstStyle/>
          <a:p>
            <a:pPr>
              <a:spcAft>
                <a:spcPts val="600"/>
              </a:spcAft>
            </a:pPr>
            <a:r>
              <a:rPr lang="en-US" dirty="0">
                <a:solidFill>
                  <a:schemeClr val="bg1"/>
                </a:solidFill>
              </a:rPr>
              <a:t>Slide #7.1</a:t>
            </a:r>
          </a:p>
        </p:txBody>
      </p:sp>
      <p:pic>
        <p:nvPicPr>
          <p:cNvPr id="4" name="Picture 3" descr="Graffiti on a wall&#10;&#10;Description automatically generated">
            <a:extLst>
              <a:ext uri="{FF2B5EF4-FFF2-40B4-BE49-F238E27FC236}">
                <a16:creationId xmlns:a16="http://schemas.microsoft.com/office/drawing/2014/main" id="{D2C68933-FAFD-F846-8B43-A623D2B9754D}"/>
              </a:ext>
            </a:extLst>
          </p:cNvPr>
          <p:cNvPicPr>
            <a:picLocks noChangeAspect="1"/>
          </p:cNvPicPr>
          <p:nvPr/>
        </p:nvPicPr>
        <p:blipFill>
          <a:blip r:embed="rId3"/>
          <a:stretch>
            <a:fillRect/>
          </a:stretch>
        </p:blipFill>
        <p:spPr>
          <a:xfrm>
            <a:off x="6345957" y="727591"/>
            <a:ext cx="4682358" cy="5657850"/>
          </a:xfrm>
          <a:prstGeom prst="rect">
            <a:avLst/>
          </a:prstGeom>
        </p:spPr>
      </p:pic>
    </p:spTree>
    <p:extLst>
      <p:ext uri="{BB962C8B-B14F-4D97-AF65-F5344CB8AC3E}">
        <p14:creationId xmlns:p14="http://schemas.microsoft.com/office/powerpoint/2010/main" val="11331378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F7AB9C-00BC-FB49-894D-88809A8E1C87}"/>
              </a:ext>
            </a:extLst>
          </p:cNvPr>
          <p:cNvSpPr>
            <a:spLocks noGrp="1"/>
          </p:cNvSpPr>
          <p:nvPr>
            <p:ph type="title"/>
          </p:nvPr>
        </p:nvSpPr>
        <p:spPr>
          <a:xfrm>
            <a:off x="625089" y="941934"/>
            <a:ext cx="5132438" cy="1622322"/>
          </a:xfrm>
        </p:spPr>
        <p:txBody>
          <a:bodyPr vert="horz" lIns="91440" tIns="45720" rIns="91440" bIns="45720" rtlCol="0" anchor="ctr">
            <a:normAutofit/>
          </a:bodyPr>
          <a:lstStyle/>
          <a:p>
            <a:pPr>
              <a:lnSpc>
                <a:spcPct val="90000"/>
              </a:lnSpc>
            </a:pPr>
            <a:r>
              <a:rPr lang="en-US" sz="3100" b="0" i="0" kern="1200" dirty="0">
                <a:solidFill>
                  <a:srgbClr val="EBEBEB"/>
                </a:solidFill>
                <a:latin typeface="+mj-lt"/>
                <a:ea typeface="+mj-ea"/>
                <a:cs typeface="+mj-cs"/>
              </a:rPr>
              <a:t>Unit 7: Do Activity #2</a:t>
            </a:r>
            <a:br>
              <a:rPr lang="en-US" sz="3100" b="0" i="0" kern="1200" dirty="0">
                <a:solidFill>
                  <a:srgbClr val="EBEBEB"/>
                </a:solidFill>
                <a:latin typeface="+mj-lt"/>
                <a:ea typeface="+mj-ea"/>
                <a:cs typeface="+mj-cs"/>
              </a:rPr>
            </a:br>
            <a:r>
              <a:rPr lang="en-US" sz="3100" b="0" i="0" kern="1200" dirty="0">
                <a:solidFill>
                  <a:srgbClr val="EBEBEB"/>
                </a:solidFill>
                <a:latin typeface="+mj-lt"/>
                <a:ea typeface="+mj-ea"/>
                <a:cs typeface="+mj-cs"/>
              </a:rPr>
              <a:t> </a:t>
            </a:r>
          </a:p>
        </p:txBody>
      </p:sp>
      <p:sp>
        <p:nvSpPr>
          <p:cNvPr id="12" name="Content Placeholder 11">
            <a:extLst>
              <a:ext uri="{FF2B5EF4-FFF2-40B4-BE49-F238E27FC236}">
                <a16:creationId xmlns:a16="http://schemas.microsoft.com/office/drawing/2014/main" id="{4DDC6E93-4C4A-46A7-8E27-45C52DD74D6C}"/>
              </a:ext>
            </a:extLst>
          </p:cNvPr>
          <p:cNvSpPr>
            <a:spLocks noGrp="1"/>
          </p:cNvSpPr>
          <p:nvPr>
            <p:ph sz="half" idx="1"/>
          </p:nvPr>
        </p:nvSpPr>
        <p:spPr>
          <a:xfrm>
            <a:off x="661176" y="1802778"/>
            <a:ext cx="5132439" cy="3811742"/>
          </a:xfrm>
        </p:spPr>
        <p:txBody>
          <a:bodyPr vert="horz" lIns="91440" tIns="45720" rIns="91440" bIns="45720" rtlCol="0" anchor="ctr">
            <a:normAutofit/>
          </a:bodyPr>
          <a:lstStyle/>
          <a:p>
            <a:r>
              <a:rPr lang="en-US" dirty="0">
                <a:solidFill>
                  <a:schemeClr val="tx1"/>
                </a:solidFill>
              </a:rPr>
              <a:t>After reviewing the video, complete the following activity:</a:t>
            </a:r>
          </a:p>
          <a:p>
            <a:r>
              <a:rPr lang="en-US" dirty="0">
                <a:solidFill>
                  <a:schemeClr val="tx1"/>
                </a:solidFill>
              </a:rPr>
              <a:t>Write a reflective paper on the progression of art from the various forms of representation to abstraction, focusing on analyzing the movements and artists in your own words.  Share your draft on the class website for feedback.</a:t>
            </a:r>
          </a:p>
          <a:p>
            <a:endParaRPr lang="en-US" dirty="0">
              <a:solidFill>
                <a:schemeClr val="tx1"/>
              </a:solidFill>
            </a:endParaRPr>
          </a:p>
        </p:txBody>
      </p:sp>
      <p:sp>
        <p:nvSpPr>
          <p:cNvPr id="5" name="Rectangle 4">
            <a:extLst>
              <a:ext uri="{FF2B5EF4-FFF2-40B4-BE49-F238E27FC236}">
                <a16:creationId xmlns:a16="http://schemas.microsoft.com/office/drawing/2014/main" id="{84439502-ED6F-6C4E-9FA5-2640846818B1}"/>
              </a:ext>
            </a:extLst>
          </p:cNvPr>
          <p:cNvSpPr/>
          <p:nvPr/>
        </p:nvSpPr>
        <p:spPr>
          <a:xfrm>
            <a:off x="10415588" y="0"/>
            <a:ext cx="728662" cy="120015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0147D65C-371C-2448-BDAE-01165D0DB38F}"/>
              </a:ext>
            </a:extLst>
          </p:cNvPr>
          <p:cNvSpPr txBox="1"/>
          <p:nvPr/>
        </p:nvSpPr>
        <p:spPr>
          <a:xfrm>
            <a:off x="1154954" y="542925"/>
            <a:ext cx="2874121" cy="369332"/>
          </a:xfrm>
          <a:prstGeom prst="rect">
            <a:avLst/>
          </a:prstGeom>
          <a:noFill/>
        </p:spPr>
        <p:txBody>
          <a:bodyPr wrap="square" rtlCol="0">
            <a:spAutoFit/>
          </a:bodyPr>
          <a:lstStyle/>
          <a:p>
            <a:pPr>
              <a:spcAft>
                <a:spcPts val="600"/>
              </a:spcAft>
            </a:pPr>
            <a:r>
              <a:rPr lang="en-US" dirty="0">
                <a:solidFill>
                  <a:schemeClr val="bg1"/>
                </a:solidFill>
              </a:rPr>
              <a:t>Slide #7.2</a:t>
            </a:r>
          </a:p>
        </p:txBody>
      </p:sp>
      <p:pic>
        <p:nvPicPr>
          <p:cNvPr id="4" name="Picture 3" descr="A picture containing table, covered, different, many&#10;&#10;Description automatically generated">
            <a:extLst>
              <a:ext uri="{FF2B5EF4-FFF2-40B4-BE49-F238E27FC236}">
                <a16:creationId xmlns:a16="http://schemas.microsoft.com/office/drawing/2014/main" id="{F7B5D964-8907-D24C-9E74-8683D6F196E6}"/>
              </a:ext>
            </a:extLst>
          </p:cNvPr>
          <p:cNvPicPr>
            <a:picLocks noChangeAspect="1"/>
          </p:cNvPicPr>
          <p:nvPr/>
        </p:nvPicPr>
        <p:blipFill>
          <a:blip r:embed="rId3"/>
          <a:stretch>
            <a:fillRect/>
          </a:stretch>
        </p:blipFill>
        <p:spPr>
          <a:xfrm>
            <a:off x="6522803" y="735777"/>
            <a:ext cx="4257116" cy="5945743"/>
          </a:xfrm>
          <a:prstGeom prst="rect">
            <a:avLst/>
          </a:prstGeom>
        </p:spPr>
      </p:pic>
    </p:spTree>
    <p:extLst>
      <p:ext uri="{BB962C8B-B14F-4D97-AF65-F5344CB8AC3E}">
        <p14:creationId xmlns:p14="http://schemas.microsoft.com/office/powerpoint/2010/main" val="38609923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DDA34B8A-FA8D-4E16-AD72-7B60B1C2582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4" name="Rectangle 13">
              <a:extLst>
                <a:ext uri="{FF2B5EF4-FFF2-40B4-BE49-F238E27FC236}">
                  <a16:creationId xmlns:a16="http://schemas.microsoft.com/office/drawing/2014/main" id="{6885D229-60DD-4D71-8181-10E781C149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3">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a:extLst>
                <a:ext uri="{FF2B5EF4-FFF2-40B4-BE49-F238E27FC236}">
                  <a16:creationId xmlns:a16="http://schemas.microsoft.com/office/drawing/2014/main" id="{0B0DAA45-BE66-4F0C-93A6-519D941071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a:extLst>
                <a:ext uri="{FF2B5EF4-FFF2-40B4-BE49-F238E27FC236}">
                  <a16:creationId xmlns:a16="http://schemas.microsoft.com/office/drawing/2014/main" id="{EF449A3D-A43B-4688-BD89-35734D0072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a:extLst>
                <a:ext uri="{FF2B5EF4-FFF2-40B4-BE49-F238E27FC236}">
                  <a16:creationId xmlns:a16="http://schemas.microsoft.com/office/drawing/2014/main" id="{74E9975C-AF3D-48EF-B3F0-112A01A3820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a:extLst>
                <a:ext uri="{FF2B5EF4-FFF2-40B4-BE49-F238E27FC236}">
                  <a16:creationId xmlns:a16="http://schemas.microsoft.com/office/drawing/2014/main" id="{CF00A076-2FEA-40D1-8F85-8424817979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a:extLst>
                <a:ext uri="{FF2B5EF4-FFF2-40B4-BE49-F238E27FC236}">
                  <a16:creationId xmlns:a16="http://schemas.microsoft.com/office/drawing/2014/main" id="{A2E68741-6133-4CAA-BF3C-F0E6CF40C5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a:extLst>
                <a:ext uri="{FF2B5EF4-FFF2-40B4-BE49-F238E27FC236}">
                  <a16:creationId xmlns:a16="http://schemas.microsoft.com/office/drawing/2014/main" id="{76C01C64-4A8B-42FC-93C5-2D6A3EBAB7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1" name="Freeform 5">
              <a:extLst>
                <a:ext uri="{FF2B5EF4-FFF2-40B4-BE49-F238E27FC236}">
                  <a16:creationId xmlns:a16="http://schemas.microsoft.com/office/drawing/2014/main" id="{D969AEA9-C1EE-45E1-9964-D9705492E1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22" name="Freeform 5">
              <a:extLst>
                <a:ext uri="{FF2B5EF4-FFF2-40B4-BE49-F238E27FC236}">
                  <a16:creationId xmlns:a16="http://schemas.microsoft.com/office/drawing/2014/main" id="{4845E67D-4E5B-44B3-AB74-5E95C839E7A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4" name="Rectangle 23">
            <a:extLst>
              <a:ext uri="{FF2B5EF4-FFF2-40B4-BE49-F238E27FC236}">
                <a16:creationId xmlns:a16="http://schemas.microsoft.com/office/drawing/2014/main" id="{079CE317-680B-449C-A423-71C1FE069B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6" name="Rectangle 25">
            <a:extLst>
              <a:ext uri="{FF2B5EF4-FFF2-40B4-BE49-F238E27FC236}">
                <a16:creationId xmlns:a16="http://schemas.microsoft.com/office/drawing/2014/main" id="{38ABDB68-E3D5-448E-97D3-06FFEF6801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sp>
      <p:sp>
        <p:nvSpPr>
          <p:cNvPr id="28" name="Freeform 5">
            <a:extLst>
              <a:ext uri="{FF2B5EF4-FFF2-40B4-BE49-F238E27FC236}">
                <a16:creationId xmlns:a16="http://schemas.microsoft.com/office/drawing/2014/main" id="{B8DD7FEB-D9F3-4F5B-982C-36B0664D02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537676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tx1">
              <a:alpha val="20000"/>
            </a:schemeClr>
          </a:solidFill>
          <a:ln>
            <a:noFill/>
          </a:ln>
        </p:spPr>
      </p:sp>
      <p:sp>
        <p:nvSpPr>
          <p:cNvPr id="30" name="Freeform 5">
            <a:extLst>
              <a:ext uri="{FF2B5EF4-FFF2-40B4-BE49-F238E27FC236}">
                <a16:creationId xmlns:a16="http://schemas.microsoft.com/office/drawing/2014/main" id="{96BA11E4-0636-4FA9-A836-2A4FB17644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sp>
      <p:sp>
        <p:nvSpPr>
          <p:cNvPr id="2" name="Title 1">
            <a:extLst>
              <a:ext uri="{FF2B5EF4-FFF2-40B4-BE49-F238E27FC236}">
                <a16:creationId xmlns:a16="http://schemas.microsoft.com/office/drawing/2014/main" id="{ECF7AB9C-00BC-FB49-894D-88809A8E1C87}"/>
              </a:ext>
            </a:extLst>
          </p:cNvPr>
          <p:cNvSpPr>
            <a:spLocks noGrp="1"/>
          </p:cNvSpPr>
          <p:nvPr>
            <p:ph type="title"/>
          </p:nvPr>
        </p:nvSpPr>
        <p:spPr>
          <a:xfrm>
            <a:off x="607539" y="1044678"/>
            <a:ext cx="6072776" cy="1622322"/>
          </a:xfrm>
        </p:spPr>
        <p:txBody>
          <a:bodyPr vert="horz" lIns="91440" tIns="45720" rIns="91440" bIns="45720" rtlCol="0" anchor="ctr">
            <a:normAutofit/>
          </a:bodyPr>
          <a:lstStyle/>
          <a:p>
            <a:pPr>
              <a:lnSpc>
                <a:spcPct val="90000"/>
              </a:lnSpc>
            </a:pPr>
            <a:r>
              <a:rPr lang="en-US" b="0" i="0" kern="1200" dirty="0">
                <a:solidFill>
                  <a:srgbClr val="EBEBEB"/>
                </a:solidFill>
                <a:latin typeface="+mj-lt"/>
                <a:ea typeface="+mj-ea"/>
                <a:cs typeface="+mj-cs"/>
              </a:rPr>
              <a:t>Unit 8: Postwar to Postmodern</a:t>
            </a:r>
            <a:br>
              <a:rPr lang="en-US" b="0" i="0" kern="1200" dirty="0">
                <a:solidFill>
                  <a:srgbClr val="EBEBEB"/>
                </a:solidFill>
                <a:latin typeface="+mj-lt"/>
                <a:ea typeface="+mj-ea"/>
                <a:cs typeface="+mj-cs"/>
              </a:rPr>
            </a:br>
            <a:endParaRPr lang="en-US" b="0" i="0" kern="1200" dirty="0">
              <a:solidFill>
                <a:srgbClr val="EBEBEB"/>
              </a:solidFill>
              <a:latin typeface="+mj-lt"/>
              <a:ea typeface="+mj-ea"/>
              <a:cs typeface="+mj-cs"/>
            </a:endParaRPr>
          </a:p>
        </p:txBody>
      </p:sp>
      <p:sp>
        <p:nvSpPr>
          <p:cNvPr id="32" name="Freeform: Shape 31">
            <a:extLst>
              <a:ext uri="{FF2B5EF4-FFF2-40B4-BE49-F238E27FC236}">
                <a16:creationId xmlns:a16="http://schemas.microsoft.com/office/drawing/2014/main" id="{5681882E-BDD0-4311-AF62-E801962852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6290102" y="977273"/>
            <a:ext cx="6053670" cy="4903455"/>
          </a:xfrm>
          <a:custGeom>
            <a:avLst/>
            <a:gdLst>
              <a:gd name="connsiteX0" fmla="*/ 6053670 w 6053670"/>
              <a:gd name="connsiteY0" fmla="*/ 1098 h 4903455"/>
              <a:gd name="connsiteX1" fmla="*/ 6053670 w 6053670"/>
              <a:gd name="connsiteY1" fmla="*/ 424590 h 4903455"/>
              <a:gd name="connsiteX2" fmla="*/ 6053670 w 6053670"/>
              <a:gd name="connsiteY2" fmla="*/ 1254558 h 4903455"/>
              <a:gd name="connsiteX3" fmla="*/ 6053670 w 6053670"/>
              <a:gd name="connsiteY3" fmla="*/ 4903455 h 4903455"/>
              <a:gd name="connsiteX4" fmla="*/ 0 w 6053670"/>
              <a:gd name="connsiteY4" fmla="*/ 4903455 h 4903455"/>
              <a:gd name="connsiteX5" fmla="*/ 0 w 6053670"/>
              <a:gd name="connsiteY5" fmla="*/ 1249853 h 4903455"/>
              <a:gd name="connsiteX6" fmla="*/ 0 w 6053670"/>
              <a:gd name="connsiteY6" fmla="*/ 424590 h 4903455"/>
              <a:gd name="connsiteX7" fmla="*/ 0 w 6053670"/>
              <a:gd name="connsiteY7" fmla="*/ 0 h 4903455"/>
              <a:gd name="connsiteX8" fmla="*/ 35717 w 6053670"/>
              <a:gd name="connsiteY8" fmla="*/ 5488 h 4903455"/>
              <a:gd name="connsiteX9" fmla="*/ 140445 w 6053670"/>
              <a:gd name="connsiteY9" fmla="*/ 21641 h 4903455"/>
              <a:gd name="connsiteX10" fmla="*/ 216722 w 6053670"/>
              <a:gd name="connsiteY10" fmla="*/ 32932 h 4903455"/>
              <a:gd name="connsiteX11" fmla="*/ 307527 w 6053670"/>
              <a:gd name="connsiteY11" fmla="*/ 44850 h 4903455"/>
              <a:gd name="connsiteX12" fmla="*/ 415282 w 6053670"/>
              <a:gd name="connsiteY12" fmla="*/ 59121 h 4903455"/>
              <a:gd name="connsiteX13" fmla="*/ 534539 w 6053670"/>
              <a:gd name="connsiteY13" fmla="*/ 74175 h 4903455"/>
              <a:gd name="connsiteX14" fmla="*/ 668931 w 6053670"/>
              <a:gd name="connsiteY14" fmla="*/ 90014 h 4903455"/>
              <a:gd name="connsiteX15" fmla="*/ 815430 w 6053670"/>
              <a:gd name="connsiteY15" fmla="*/ 106794 h 4903455"/>
              <a:gd name="connsiteX16" fmla="*/ 974641 w 6053670"/>
              <a:gd name="connsiteY16" fmla="*/ 123574 h 4903455"/>
              <a:gd name="connsiteX17" fmla="*/ 1144144 w 6053670"/>
              <a:gd name="connsiteY17" fmla="*/ 140667 h 4903455"/>
              <a:gd name="connsiteX18" fmla="*/ 1326965 w 6053670"/>
              <a:gd name="connsiteY18" fmla="*/ 156506 h 4903455"/>
              <a:gd name="connsiteX19" fmla="*/ 1518261 w 6053670"/>
              <a:gd name="connsiteY19" fmla="*/ 171717 h 4903455"/>
              <a:gd name="connsiteX20" fmla="*/ 1720453 w 6053670"/>
              <a:gd name="connsiteY20" fmla="*/ 185518 h 4903455"/>
              <a:gd name="connsiteX21" fmla="*/ 1931121 w 6053670"/>
              <a:gd name="connsiteY21" fmla="*/ 198690 h 4903455"/>
              <a:gd name="connsiteX22" fmla="*/ 2150869 w 6053670"/>
              <a:gd name="connsiteY22" fmla="*/ 211079 h 4903455"/>
              <a:gd name="connsiteX23" fmla="*/ 2263467 w 6053670"/>
              <a:gd name="connsiteY23" fmla="*/ 215470 h 4903455"/>
              <a:gd name="connsiteX24" fmla="*/ 2378487 w 6053670"/>
              <a:gd name="connsiteY24" fmla="*/ 220332 h 4903455"/>
              <a:gd name="connsiteX25" fmla="*/ 2495323 w 6053670"/>
              <a:gd name="connsiteY25" fmla="*/ 224879 h 4903455"/>
              <a:gd name="connsiteX26" fmla="*/ 2612764 w 6053670"/>
              <a:gd name="connsiteY26" fmla="*/ 227859 h 4903455"/>
              <a:gd name="connsiteX27" fmla="*/ 2732627 w 6053670"/>
              <a:gd name="connsiteY27" fmla="*/ 230525 h 4903455"/>
              <a:gd name="connsiteX28" fmla="*/ 2853700 w 6053670"/>
              <a:gd name="connsiteY28" fmla="*/ 233348 h 4903455"/>
              <a:gd name="connsiteX29" fmla="*/ 2977195 w 6053670"/>
              <a:gd name="connsiteY29" fmla="*/ 235229 h 4903455"/>
              <a:gd name="connsiteX30" fmla="*/ 3101900 w 6053670"/>
              <a:gd name="connsiteY30" fmla="*/ 235229 h 4903455"/>
              <a:gd name="connsiteX31" fmla="*/ 3227817 w 6053670"/>
              <a:gd name="connsiteY31" fmla="*/ 236170 h 4903455"/>
              <a:gd name="connsiteX32" fmla="*/ 3354944 w 6053670"/>
              <a:gd name="connsiteY32" fmla="*/ 235229 h 4903455"/>
              <a:gd name="connsiteX33" fmla="*/ 3483887 w 6053670"/>
              <a:gd name="connsiteY33" fmla="*/ 233348 h 4903455"/>
              <a:gd name="connsiteX34" fmla="*/ 3612830 w 6053670"/>
              <a:gd name="connsiteY34" fmla="*/ 231623 h 4903455"/>
              <a:gd name="connsiteX35" fmla="*/ 3743589 w 6053670"/>
              <a:gd name="connsiteY35" fmla="*/ 227859 h 4903455"/>
              <a:gd name="connsiteX36" fmla="*/ 3875559 w 6053670"/>
              <a:gd name="connsiteY36" fmla="*/ 223938 h 4903455"/>
              <a:gd name="connsiteX37" fmla="*/ 4007529 w 6053670"/>
              <a:gd name="connsiteY37" fmla="*/ 219391 h 4903455"/>
              <a:gd name="connsiteX38" fmla="*/ 4140710 w 6053670"/>
              <a:gd name="connsiteY38" fmla="*/ 212961 h 4903455"/>
              <a:gd name="connsiteX39" fmla="*/ 4275102 w 6053670"/>
              <a:gd name="connsiteY39" fmla="*/ 205277 h 4903455"/>
              <a:gd name="connsiteX40" fmla="*/ 4410098 w 6053670"/>
              <a:gd name="connsiteY40" fmla="*/ 197907 h 4903455"/>
              <a:gd name="connsiteX41" fmla="*/ 4545096 w 6053670"/>
              <a:gd name="connsiteY41" fmla="*/ 188498 h 4903455"/>
              <a:gd name="connsiteX42" fmla="*/ 4681909 w 6053670"/>
              <a:gd name="connsiteY42" fmla="*/ 177207 h 4903455"/>
              <a:gd name="connsiteX43" fmla="*/ 4816905 w 6053670"/>
              <a:gd name="connsiteY43" fmla="*/ 165916 h 4903455"/>
              <a:gd name="connsiteX44" fmla="*/ 4954323 w 6053670"/>
              <a:gd name="connsiteY44" fmla="*/ 152899 h 4903455"/>
              <a:gd name="connsiteX45" fmla="*/ 5092347 w 6053670"/>
              <a:gd name="connsiteY45" fmla="*/ 138629 h 4903455"/>
              <a:gd name="connsiteX46" fmla="*/ 5228555 w 6053670"/>
              <a:gd name="connsiteY46" fmla="*/ 123574 h 4903455"/>
              <a:gd name="connsiteX47" fmla="*/ 5366578 w 6053670"/>
              <a:gd name="connsiteY47" fmla="*/ 106010 h 4903455"/>
              <a:gd name="connsiteX48" fmla="*/ 5503997 w 6053670"/>
              <a:gd name="connsiteY48" fmla="*/ 87192 h 4903455"/>
              <a:gd name="connsiteX49" fmla="*/ 5642020 w 6053670"/>
              <a:gd name="connsiteY49" fmla="*/ 68530 h 4903455"/>
              <a:gd name="connsiteX50" fmla="*/ 5779438 w 6053670"/>
              <a:gd name="connsiteY50" fmla="*/ 46733 h 4903455"/>
              <a:gd name="connsiteX51" fmla="*/ 5916251 w 6053670"/>
              <a:gd name="connsiteY51" fmla="*/ 24464 h 4903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4903455">
                <a:moveTo>
                  <a:pt x="6053670" y="1098"/>
                </a:moveTo>
                <a:lnTo>
                  <a:pt x="6053670" y="424590"/>
                </a:lnTo>
                <a:lnTo>
                  <a:pt x="6053670" y="1254558"/>
                </a:lnTo>
                <a:lnTo>
                  <a:pt x="6053670" y="4903455"/>
                </a:lnTo>
                <a:lnTo>
                  <a:pt x="0" y="4903455"/>
                </a:lnTo>
                <a:lnTo>
                  <a:pt x="0" y="1249853"/>
                </a:lnTo>
                <a:lnTo>
                  <a:pt x="0" y="424590"/>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0" y="235229"/>
                </a:lnTo>
                <a:lnTo>
                  <a:pt x="3227817" y="236170"/>
                </a:lnTo>
                <a:lnTo>
                  <a:pt x="3354944" y="235229"/>
                </a:lnTo>
                <a:lnTo>
                  <a:pt x="3483887" y="233348"/>
                </a:lnTo>
                <a:lnTo>
                  <a:pt x="3612830" y="231623"/>
                </a:lnTo>
                <a:lnTo>
                  <a:pt x="3743589" y="227859"/>
                </a:lnTo>
                <a:lnTo>
                  <a:pt x="3875559" y="223938"/>
                </a:lnTo>
                <a:lnTo>
                  <a:pt x="4007529"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tx1"/>
          </a:solidFill>
          <a:ln>
            <a:noFill/>
          </a:ln>
        </p:spPr>
      </p:sp>
      <p:pic>
        <p:nvPicPr>
          <p:cNvPr id="8" name="Content Placeholder 7" descr="A map of a tree&#10;&#10;Description automatically generated">
            <a:extLst>
              <a:ext uri="{FF2B5EF4-FFF2-40B4-BE49-F238E27FC236}">
                <a16:creationId xmlns:a16="http://schemas.microsoft.com/office/drawing/2014/main" id="{EBF4F174-D63A-9149-8B5E-8DCA7A6010AC}"/>
              </a:ext>
            </a:extLst>
          </p:cNvPr>
          <p:cNvPicPr>
            <a:picLocks noGrp="1" noChangeAspect="1"/>
          </p:cNvPicPr>
          <p:nvPr>
            <p:ph sz="half" idx="2"/>
          </p:nvPr>
        </p:nvPicPr>
        <p:blipFill>
          <a:blip r:embed="rId4"/>
          <a:stretch>
            <a:fillRect/>
          </a:stretch>
        </p:blipFill>
        <p:spPr>
          <a:xfrm>
            <a:off x="7418226" y="678381"/>
            <a:ext cx="4125317" cy="5518819"/>
          </a:xfrm>
          <a:prstGeom prst="rect">
            <a:avLst/>
          </a:prstGeom>
        </p:spPr>
      </p:pic>
      <p:sp>
        <p:nvSpPr>
          <p:cNvPr id="34" name="Rectangle 33">
            <a:extLst>
              <a:ext uri="{FF2B5EF4-FFF2-40B4-BE49-F238E27FC236}">
                <a16:creationId xmlns:a16="http://schemas.microsoft.com/office/drawing/2014/main" id="{EADD3260-4BDA-459B-A162-5E1B897E38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6" name="Oval 35">
            <a:extLst>
              <a:ext uri="{FF2B5EF4-FFF2-40B4-BE49-F238E27FC236}">
                <a16:creationId xmlns:a16="http://schemas.microsoft.com/office/drawing/2014/main" id="{283DA7DD-CA37-4ED7-8710-48E56B063B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8" name="Oval 37">
            <a:extLst>
              <a:ext uri="{FF2B5EF4-FFF2-40B4-BE49-F238E27FC236}">
                <a16:creationId xmlns:a16="http://schemas.microsoft.com/office/drawing/2014/main" id="{B92F2E3C-66CD-4DEB-BA14-2A5912B65A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 name="Content Placeholder 2">
            <a:extLst>
              <a:ext uri="{FF2B5EF4-FFF2-40B4-BE49-F238E27FC236}">
                <a16:creationId xmlns:a16="http://schemas.microsoft.com/office/drawing/2014/main" id="{225F9B78-FCAA-F14C-94F9-EA50AA6D0EE4}"/>
              </a:ext>
            </a:extLst>
          </p:cNvPr>
          <p:cNvSpPr>
            <a:spLocks noGrp="1"/>
          </p:cNvSpPr>
          <p:nvPr>
            <p:ph sz="half" idx="1"/>
          </p:nvPr>
        </p:nvSpPr>
        <p:spPr>
          <a:xfrm>
            <a:off x="639098" y="2418735"/>
            <a:ext cx="6072776" cy="3811740"/>
          </a:xfrm>
        </p:spPr>
        <p:txBody>
          <a:bodyPr vert="horz" lIns="91440" tIns="45720" rIns="91440" bIns="45720" rtlCol="0" anchor="ctr">
            <a:normAutofit/>
          </a:bodyPr>
          <a:lstStyle/>
          <a:p>
            <a:r>
              <a:rPr lang="en-US">
                <a:solidFill>
                  <a:srgbClr val="FFFFFF"/>
                </a:solidFill>
              </a:rPr>
              <a:t>Absorb Activity:</a:t>
            </a:r>
          </a:p>
          <a:p>
            <a:r>
              <a:rPr lang="en-US">
                <a:solidFill>
                  <a:srgbClr val="FFFFFF"/>
                </a:solidFill>
              </a:rPr>
              <a:t>Explore textbook chapters highlighting individual artists and their work with descriptions on how to “read” the work formally.</a:t>
            </a:r>
          </a:p>
          <a:p>
            <a:endParaRPr lang="en-US">
              <a:solidFill>
                <a:srgbClr val="FFFFFF"/>
              </a:solidFill>
            </a:endParaRPr>
          </a:p>
        </p:txBody>
      </p:sp>
      <p:sp>
        <p:nvSpPr>
          <p:cNvPr id="5" name="Rectangle 4">
            <a:extLst>
              <a:ext uri="{FF2B5EF4-FFF2-40B4-BE49-F238E27FC236}">
                <a16:creationId xmlns:a16="http://schemas.microsoft.com/office/drawing/2014/main" id="{84439502-ED6F-6C4E-9FA5-2640846818B1}"/>
              </a:ext>
            </a:extLst>
          </p:cNvPr>
          <p:cNvSpPr/>
          <p:nvPr/>
        </p:nvSpPr>
        <p:spPr>
          <a:xfrm>
            <a:off x="10415588" y="0"/>
            <a:ext cx="728662" cy="120015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0147D65C-371C-2448-BDAE-01165D0DB38F}"/>
              </a:ext>
            </a:extLst>
          </p:cNvPr>
          <p:cNvSpPr txBox="1"/>
          <p:nvPr/>
        </p:nvSpPr>
        <p:spPr>
          <a:xfrm>
            <a:off x="1154954" y="542925"/>
            <a:ext cx="2874121" cy="369332"/>
          </a:xfrm>
          <a:prstGeom prst="rect">
            <a:avLst/>
          </a:prstGeom>
          <a:noFill/>
        </p:spPr>
        <p:txBody>
          <a:bodyPr wrap="square" rtlCol="0">
            <a:spAutoFit/>
          </a:bodyPr>
          <a:lstStyle/>
          <a:p>
            <a:pPr>
              <a:spcAft>
                <a:spcPts val="600"/>
              </a:spcAft>
            </a:pPr>
            <a:r>
              <a:rPr lang="en-US" dirty="0"/>
              <a:t>Slide #8</a:t>
            </a:r>
          </a:p>
        </p:txBody>
      </p:sp>
    </p:spTree>
    <p:extLst>
      <p:ext uri="{BB962C8B-B14F-4D97-AF65-F5344CB8AC3E}">
        <p14:creationId xmlns:p14="http://schemas.microsoft.com/office/powerpoint/2010/main" val="215435446"/>
      </p:ext>
    </p:extLst>
  </p:cSld>
  <p:clrMapOvr>
    <a:overrideClrMapping bg1="dk1" tx1="lt1" bg2="dk2" tx2="lt2" accent1="accent1" accent2="accent2" accent3="accent3" accent4="accent4" accent5="accent5" accent6="accent6" hlink="hlink" folHlink="folHlink"/>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F7AB9C-00BC-FB49-894D-88809A8E1C87}"/>
              </a:ext>
            </a:extLst>
          </p:cNvPr>
          <p:cNvSpPr>
            <a:spLocks noGrp="1"/>
          </p:cNvSpPr>
          <p:nvPr>
            <p:ph type="title"/>
          </p:nvPr>
        </p:nvSpPr>
        <p:spPr>
          <a:xfrm>
            <a:off x="625089" y="941934"/>
            <a:ext cx="5132438" cy="1622322"/>
          </a:xfrm>
        </p:spPr>
        <p:txBody>
          <a:bodyPr vert="horz" lIns="91440" tIns="45720" rIns="91440" bIns="45720" rtlCol="0" anchor="ctr">
            <a:normAutofit/>
          </a:bodyPr>
          <a:lstStyle/>
          <a:p>
            <a:pPr>
              <a:lnSpc>
                <a:spcPct val="90000"/>
              </a:lnSpc>
            </a:pPr>
            <a:r>
              <a:rPr lang="en-US" sz="3100" b="0" i="0" kern="1200" dirty="0">
                <a:solidFill>
                  <a:srgbClr val="EBEBEB"/>
                </a:solidFill>
                <a:latin typeface="+mj-lt"/>
                <a:ea typeface="+mj-ea"/>
                <a:cs typeface="+mj-cs"/>
              </a:rPr>
              <a:t>Unit 8: Do Activity #1</a:t>
            </a:r>
            <a:br>
              <a:rPr lang="en-US" sz="3100" b="0" i="0" kern="1200" dirty="0">
                <a:solidFill>
                  <a:srgbClr val="EBEBEB"/>
                </a:solidFill>
                <a:latin typeface="+mj-lt"/>
                <a:ea typeface="+mj-ea"/>
                <a:cs typeface="+mj-cs"/>
              </a:rPr>
            </a:br>
            <a:r>
              <a:rPr lang="en-US" sz="3100" b="0" i="0" kern="1200" dirty="0">
                <a:solidFill>
                  <a:srgbClr val="EBEBEB"/>
                </a:solidFill>
                <a:latin typeface="+mj-lt"/>
                <a:ea typeface="+mj-ea"/>
                <a:cs typeface="+mj-cs"/>
              </a:rPr>
              <a:t> </a:t>
            </a:r>
          </a:p>
        </p:txBody>
      </p:sp>
      <p:sp>
        <p:nvSpPr>
          <p:cNvPr id="12" name="Content Placeholder 11">
            <a:extLst>
              <a:ext uri="{FF2B5EF4-FFF2-40B4-BE49-F238E27FC236}">
                <a16:creationId xmlns:a16="http://schemas.microsoft.com/office/drawing/2014/main" id="{4DDC6E93-4C4A-46A7-8E27-45C52DD74D6C}"/>
              </a:ext>
            </a:extLst>
          </p:cNvPr>
          <p:cNvSpPr>
            <a:spLocks noGrp="1"/>
          </p:cNvSpPr>
          <p:nvPr>
            <p:ph sz="half" idx="1"/>
          </p:nvPr>
        </p:nvSpPr>
        <p:spPr>
          <a:xfrm>
            <a:off x="661176" y="1802778"/>
            <a:ext cx="5132439" cy="3811742"/>
          </a:xfrm>
        </p:spPr>
        <p:txBody>
          <a:bodyPr vert="horz" lIns="91440" tIns="45720" rIns="91440" bIns="45720" rtlCol="0" anchor="ctr">
            <a:normAutofit/>
          </a:bodyPr>
          <a:lstStyle/>
          <a:p>
            <a:r>
              <a:rPr lang="en-US" dirty="0">
                <a:solidFill>
                  <a:schemeClr val="tx1"/>
                </a:solidFill>
              </a:rPr>
              <a:t>After reading the textbook, complete the following activity:</a:t>
            </a:r>
          </a:p>
          <a:p>
            <a:r>
              <a:rPr lang="en-US" dirty="0">
                <a:solidFill>
                  <a:schemeClr val="tx1"/>
                </a:solidFill>
              </a:rPr>
              <a:t>Participate in the interactive Jeopardy game reviewing content from all Units.  Play with your peers as a group activity and see who wins!</a:t>
            </a:r>
          </a:p>
        </p:txBody>
      </p:sp>
      <p:sp>
        <p:nvSpPr>
          <p:cNvPr id="5" name="Rectangle 4">
            <a:extLst>
              <a:ext uri="{FF2B5EF4-FFF2-40B4-BE49-F238E27FC236}">
                <a16:creationId xmlns:a16="http://schemas.microsoft.com/office/drawing/2014/main" id="{84439502-ED6F-6C4E-9FA5-2640846818B1}"/>
              </a:ext>
            </a:extLst>
          </p:cNvPr>
          <p:cNvSpPr/>
          <p:nvPr/>
        </p:nvSpPr>
        <p:spPr>
          <a:xfrm>
            <a:off x="10415588" y="0"/>
            <a:ext cx="728662" cy="120015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0147D65C-371C-2448-BDAE-01165D0DB38F}"/>
              </a:ext>
            </a:extLst>
          </p:cNvPr>
          <p:cNvSpPr txBox="1"/>
          <p:nvPr/>
        </p:nvSpPr>
        <p:spPr>
          <a:xfrm>
            <a:off x="1154954" y="542925"/>
            <a:ext cx="2874121" cy="369332"/>
          </a:xfrm>
          <a:prstGeom prst="rect">
            <a:avLst/>
          </a:prstGeom>
          <a:noFill/>
        </p:spPr>
        <p:txBody>
          <a:bodyPr wrap="square" rtlCol="0">
            <a:spAutoFit/>
          </a:bodyPr>
          <a:lstStyle/>
          <a:p>
            <a:pPr>
              <a:spcAft>
                <a:spcPts val="600"/>
              </a:spcAft>
            </a:pPr>
            <a:r>
              <a:rPr lang="en-US" dirty="0">
                <a:solidFill>
                  <a:schemeClr val="bg1"/>
                </a:solidFill>
              </a:rPr>
              <a:t>Slide #8.1</a:t>
            </a:r>
          </a:p>
        </p:txBody>
      </p:sp>
      <p:pic>
        <p:nvPicPr>
          <p:cNvPr id="4" name="Picture 3" descr="A graffiti covered wall&#10;&#10;Description automatically generated">
            <a:extLst>
              <a:ext uri="{FF2B5EF4-FFF2-40B4-BE49-F238E27FC236}">
                <a16:creationId xmlns:a16="http://schemas.microsoft.com/office/drawing/2014/main" id="{7B23DC6A-6187-6E4B-82C1-6952309F31A9}"/>
              </a:ext>
            </a:extLst>
          </p:cNvPr>
          <p:cNvPicPr>
            <a:picLocks noChangeAspect="1"/>
          </p:cNvPicPr>
          <p:nvPr/>
        </p:nvPicPr>
        <p:blipFill>
          <a:blip r:embed="rId3"/>
          <a:stretch>
            <a:fillRect/>
          </a:stretch>
        </p:blipFill>
        <p:spPr>
          <a:xfrm>
            <a:off x="6434475" y="750040"/>
            <a:ext cx="3648599" cy="5657850"/>
          </a:xfrm>
          <a:prstGeom prst="rect">
            <a:avLst/>
          </a:prstGeom>
        </p:spPr>
      </p:pic>
    </p:spTree>
    <p:extLst>
      <p:ext uri="{BB962C8B-B14F-4D97-AF65-F5344CB8AC3E}">
        <p14:creationId xmlns:p14="http://schemas.microsoft.com/office/powerpoint/2010/main" val="21067663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F7AB9C-00BC-FB49-894D-88809A8E1C87}"/>
              </a:ext>
            </a:extLst>
          </p:cNvPr>
          <p:cNvSpPr>
            <a:spLocks noGrp="1"/>
          </p:cNvSpPr>
          <p:nvPr>
            <p:ph type="title"/>
          </p:nvPr>
        </p:nvSpPr>
        <p:spPr>
          <a:xfrm>
            <a:off x="625089" y="941934"/>
            <a:ext cx="5132438" cy="1622322"/>
          </a:xfrm>
        </p:spPr>
        <p:txBody>
          <a:bodyPr vert="horz" lIns="91440" tIns="45720" rIns="91440" bIns="45720" rtlCol="0" anchor="ctr">
            <a:normAutofit/>
          </a:bodyPr>
          <a:lstStyle/>
          <a:p>
            <a:pPr>
              <a:lnSpc>
                <a:spcPct val="90000"/>
              </a:lnSpc>
            </a:pPr>
            <a:r>
              <a:rPr lang="en-US" sz="3100" b="0" i="0" kern="1200" dirty="0">
                <a:solidFill>
                  <a:srgbClr val="EBEBEB"/>
                </a:solidFill>
                <a:latin typeface="+mj-lt"/>
                <a:ea typeface="+mj-ea"/>
                <a:cs typeface="+mj-cs"/>
              </a:rPr>
              <a:t>Unit 8: Do Activity #2</a:t>
            </a:r>
            <a:br>
              <a:rPr lang="en-US" sz="3100" b="0" i="0" kern="1200" dirty="0">
                <a:solidFill>
                  <a:srgbClr val="EBEBEB"/>
                </a:solidFill>
                <a:latin typeface="+mj-lt"/>
                <a:ea typeface="+mj-ea"/>
                <a:cs typeface="+mj-cs"/>
              </a:rPr>
            </a:br>
            <a:r>
              <a:rPr lang="en-US" sz="3100" b="0" i="0" kern="1200" dirty="0">
                <a:solidFill>
                  <a:srgbClr val="EBEBEB"/>
                </a:solidFill>
                <a:latin typeface="+mj-lt"/>
                <a:ea typeface="+mj-ea"/>
                <a:cs typeface="+mj-cs"/>
              </a:rPr>
              <a:t> </a:t>
            </a:r>
          </a:p>
        </p:txBody>
      </p:sp>
      <p:sp>
        <p:nvSpPr>
          <p:cNvPr id="12" name="Content Placeholder 11">
            <a:extLst>
              <a:ext uri="{FF2B5EF4-FFF2-40B4-BE49-F238E27FC236}">
                <a16:creationId xmlns:a16="http://schemas.microsoft.com/office/drawing/2014/main" id="{4DDC6E93-4C4A-46A7-8E27-45C52DD74D6C}"/>
              </a:ext>
            </a:extLst>
          </p:cNvPr>
          <p:cNvSpPr>
            <a:spLocks noGrp="1"/>
          </p:cNvSpPr>
          <p:nvPr>
            <p:ph sz="half" idx="1"/>
          </p:nvPr>
        </p:nvSpPr>
        <p:spPr>
          <a:xfrm>
            <a:off x="661176" y="1802778"/>
            <a:ext cx="5132439" cy="3811742"/>
          </a:xfrm>
        </p:spPr>
        <p:txBody>
          <a:bodyPr vert="horz" lIns="91440" tIns="45720" rIns="91440" bIns="45720" rtlCol="0" anchor="ctr">
            <a:normAutofit/>
          </a:bodyPr>
          <a:lstStyle/>
          <a:p>
            <a:r>
              <a:rPr lang="en-US" dirty="0">
                <a:solidFill>
                  <a:schemeClr val="tx1"/>
                </a:solidFill>
              </a:rPr>
              <a:t>After reading the textbook, complete the following activity:</a:t>
            </a:r>
          </a:p>
          <a:p>
            <a:r>
              <a:rPr lang="en-US" dirty="0">
                <a:solidFill>
                  <a:schemeClr val="tx1"/>
                </a:solidFill>
              </a:rPr>
              <a:t>Review all feedback from your previous presentations and compile all into one final presentation.  Add four more slides analyzing two pieces of art from Unit 7 and two from Unit 8.  Discuss this process in the discussion board with your peers.</a:t>
            </a:r>
          </a:p>
          <a:p>
            <a:endParaRPr lang="en-US" dirty="0">
              <a:solidFill>
                <a:schemeClr val="tx1"/>
              </a:solidFill>
            </a:endParaRPr>
          </a:p>
        </p:txBody>
      </p:sp>
      <p:sp>
        <p:nvSpPr>
          <p:cNvPr id="5" name="Rectangle 4">
            <a:extLst>
              <a:ext uri="{FF2B5EF4-FFF2-40B4-BE49-F238E27FC236}">
                <a16:creationId xmlns:a16="http://schemas.microsoft.com/office/drawing/2014/main" id="{84439502-ED6F-6C4E-9FA5-2640846818B1}"/>
              </a:ext>
            </a:extLst>
          </p:cNvPr>
          <p:cNvSpPr/>
          <p:nvPr/>
        </p:nvSpPr>
        <p:spPr>
          <a:xfrm>
            <a:off x="10415588" y="0"/>
            <a:ext cx="728662" cy="120015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0147D65C-371C-2448-BDAE-01165D0DB38F}"/>
              </a:ext>
            </a:extLst>
          </p:cNvPr>
          <p:cNvSpPr txBox="1"/>
          <p:nvPr/>
        </p:nvSpPr>
        <p:spPr>
          <a:xfrm>
            <a:off x="1154954" y="542925"/>
            <a:ext cx="2874121" cy="369332"/>
          </a:xfrm>
          <a:prstGeom prst="rect">
            <a:avLst/>
          </a:prstGeom>
          <a:noFill/>
        </p:spPr>
        <p:txBody>
          <a:bodyPr wrap="square" rtlCol="0">
            <a:spAutoFit/>
          </a:bodyPr>
          <a:lstStyle/>
          <a:p>
            <a:pPr>
              <a:spcAft>
                <a:spcPts val="600"/>
              </a:spcAft>
            </a:pPr>
            <a:r>
              <a:rPr lang="en-US" dirty="0">
                <a:solidFill>
                  <a:schemeClr val="bg1"/>
                </a:solidFill>
              </a:rPr>
              <a:t>Slide #8.2</a:t>
            </a:r>
          </a:p>
        </p:txBody>
      </p:sp>
      <p:pic>
        <p:nvPicPr>
          <p:cNvPr id="4" name="Picture 3" descr="A picture containing table, sitting, colorful, man&#10;&#10;Description automatically generated">
            <a:extLst>
              <a:ext uri="{FF2B5EF4-FFF2-40B4-BE49-F238E27FC236}">
                <a16:creationId xmlns:a16="http://schemas.microsoft.com/office/drawing/2014/main" id="{9A2D6774-2E52-E040-90BA-34ACAE47E585}"/>
              </a:ext>
            </a:extLst>
          </p:cNvPr>
          <p:cNvPicPr>
            <a:picLocks noChangeAspect="1"/>
          </p:cNvPicPr>
          <p:nvPr/>
        </p:nvPicPr>
        <p:blipFill>
          <a:blip r:embed="rId3"/>
          <a:stretch>
            <a:fillRect/>
          </a:stretch>
        </p:blipFill>
        <p:spPr>
          <a:xfrm>
            <a:off x="5818864" y="785332"/>
            <a:ext cx="5132439" cy="5461442"/>
          </a:xfrm>
          <a:prstGeom prst="rect">
            <a:avLst/>
          </a:prstGeom>
        </p:spPr>
      </p:pic>
    </p:spTree>
    <p:extLst>
      <p:ext uri="{BB962C8B-B14F-4D97-AF65-F5344CB8AC3E}">
        <p14:creationId xmlns:p14="http://schemas.microsoft.com/office/powerpoint/2010/main" val="25564783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7D7BE5-749F-CC4F-A9E5-3EB0360BC8F7}"/>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a16="http://schemas.microsoft.com/office/drawing/2014/main" id="{619DE572-0744-BF4A-9DB9-7E5BC477A55F}"/>
              </a:ext>
            </a:extLst>
          </p:cNvPr>
          <p:cNvSpPr>
            <a:spLocks noGrp="1"/>
          </p:cNvSpPr>
          <p:nvPr>
            <p:ph idx="1"/>
          </p:nvPr>
        </p:nvSpPr>
        <p:spPr/>
        <p:txBody>
          <a:bodyPr/>
          <a:lstStyle/>
          <a:p>
            <a:r>
              <a:rPr lang="en-US" dirty="0" err="1"/>
              <a:t>Bambach</a:t>
            </a:r>
            <a:r>
              <a:rPr lang="en-US" dirty="0"/>
              <a:t>, C. (2002). Anatomy in the renaissance.  Metropolitan Museum of Art. Retrieved from: </a:t>
            </a:r>
            <a:r>
              <a:rPr lang="en-US" dirty="0">
                <a:hlinkClick r:id="rId2"/>
              </a:rPr>
              <a:t>https://www.metmuseum.org/toah/hd/anat/hd_anat.htm</a:t>
            </a:r>
            <a:endParaRPr lang="en-US" dirty="0"/>
          </a:p>
          <a:p>
            <a:r>
              <a:rPr lang="en-US" dirty="0" err="1"/>
              <a:t>CrashCourse</a:t>
            </a:r>
            <a:r>
              <a:rPr lang="en-US" dirty="0"/>
              <a:t>. (2019, Apr. 19). Florence and the renaissance: Crash course European history. [YouTube]. Retrieved from: </a:t>
            </a:r>
            <a:r>
              <a:rPr lang="en-US" dirty="0">
                <a:hlinkClick r:id="rId3"/>
              </a:rPr>
              <a:t>https://www.youtube.com/watch?v=tecocKSclwc&amp;vl=en</a:t>
            </a:r>
            <a:endParaRPr lang="en-US" dirty="0"/>
          </a:p>
          <a:p>
            <a:r>
              <a:rPr lang="en-US" dirty="0"/>
              <a:t>Metropolitan Museum of Art. (2002). Architecture in renaissance Italy. Retrieved from: </a:t>
            </a:r>
            <a:r>
              <a:rPr lang="en-US" dirty="0">
                <a:hlinkClick r:id="rId4"/>
              </a:rPr>
              <a:t>https://www.metmuseum.org/toah/hd/itar/hd_itar.htm</a:t>
            </a:r>
            <a:endParaRPr lang="en-US" dirty="0"/>
          </a:p>
          <a:p>
            <a:r>
              <a:rPr lang="en-US" dirty="0" err="1"/>
              <a:t>Smarthistory</a:t>
            </a:r>
            <a:r>
              <a:rPr lang="en-US" dirty="0"/>
              <a:t>. (2017, May 10). Picasso, still life with chair caning. [YouTube]. Retrieved from: </a:t>
            </a:r>
            <a:r>
              <a:rPr lang="en-US" dirty="0">
                <a:hlinkClick r:id="rId5"/>
              </a:rPr>
              <a:t>https://www.youtube.com/watch?v=1E91KmfiUGY</a:t>
            </a:r>
            <a:endParaRPr lang="en-US" dirty="0"/>
          </a:p>
        </p:txBody>
      </p:sp>
    </p:spTree>
    <p:extLst>
      <p:ext uri="{BB962C8B-B14F-4D97-AF65-F5344CB8AC3E}">
        <p14:creationId xmlns:p14="http://schemas.microsoft.com/office/powerpoint/2010/main" val="152598893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178</TotalTime>
  <Words>2001</Words>
  <Application>Microsoft Macintosh PowerPoint</Application>
  <PresentationFormat>Widescreen</PresentationFormat>
  <Paragraphs>144</Paragraphs>
  <Slides>26</Slides>
  <Notes>25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26</vt:i4>
      </vt:variant>
    </vt:vector>
  </HeadingPairs>
  <TitlesOfParts>
    <vt:vector size="31" baseType="lpstr">
      <vt:lpstr>Arial</vt:lpstr>
      <vt:lpstr>Calibri</vt:lpstr>
      <vt:lpstr>Century Gothic</vt:lpstr>
      <vt:lpstr>Wingdings 3</vt:lpstr>
      <vt:lpstr>Ion Boardroom</vt:lpstr>
      <vt:lpstr>Online Art History II Development</vt:lpstr>
      <vt:lpstr>Unit 1: 13th-15th Century Italy and Northern Europe  </vt:lpstr>
      <vt:lpstr>Unit 1: Do Activity #1  </vt:lpstr>
      <vt:lpstr>Unit 1: Do Activity #2  </vt:lpstr>
      <vt:lpstr>Unit 2: The Early and High Renaissance in Italy </vt:lpstr>
      <vt:lpstr>Unit 2: Do Activity #1  </vt:lpstr>
      <vt:lpstr>Unit 2: Do Activity #2  </vt:lpstr>
      <vt:lpstr>Unit 3: The Late Renaissance and Reformation  </vt:lpstr>
      <vt:lpstr>Unit 3: Do Activity #1  </vt:lpstr>
      <vt:lpstr>Unit 3: Do Activity #2  </vt:lpstr>
      <vt:lpstr>Unit 4: The Baroque in Western Europe </vt:lpstr>
      <vt:lpstr>Unit 4: Do Activity #1  </vt:lpstr>
      <vt:lpstr>Unit 4: Do Activity #2  </vt:lpstr>
      <vt:lpstr>Unit 5: The Age of Enlightenment and Romanticism  </vt:lpstr>
      <vt:lpstr>Unit 5: Do Activity #1  </vt:lpstr>
      <vt:lpstr>Unit 5: Do Activity #2  </vt:lpstr>
      <vt:lpstr>Unit 6: Realism, Impressionism, and Post-Impressionism  </vt:lpstr>
      <vt:lpstr>Unit 6: Do Activity #1  </vt:lpstr>
      <vt:lpstr>Unit 6: Do Activity #2  </vt:lpstr>
      <vt:lpstr>Unit 7: Toward Abstraction: The Modernist Movement </vt:lpstr>
      <vt:lpstr>Unit 7: Do Activity #1  </vt:lpstr>
      <vt:lpstr>Unit 7: Do Activity #2  </vt:lpstr>
      <vt:lpstr>Unit 8: Postwar to Postmodern </vt:lpstr>
      <vt:lpstr>Unit 8: Do Activity #1  </vt:lpstr>
      <vt:lpstr>Unit 8: Do Activity #2  </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Online Art History II Development</dc:title>
  <dc:creator>tracy.collamore@students.post.edu</dc:creator>
  <cp:lastModifiedBy>tracy.collamore@students.post.edu</cp:lastModifiedBy>
  <cp:revision>17</cp:revision>
  <dcterms:created xsi:type="dcterms:W3CDTF">2020-05-17T16:33:34Z</dcterms:created>
  <dcterms:modified xsi:type="dcterms:W3CDTF">2020-05-30T19:57:18Z</dcterms:modified>
</cp:coreProperties>
</file>