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8"/>
    <p:restoredTop sz="94665"/>
  </p:normalViewPr>
  <p:slideViewPr>
    <p:cSldViewPr snapToGrid="0" snapToObjects="1">
      <p:cViewPr varScale="1">
        <p:scale>
          <a:sx n="107" d="100"/>
          <a:sy n="107" d="100"/>
        </p:scale>
        <p:origin x="2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6" d="100"/>
          <a:sy n="86" d="100"/>
        </p:scale>
        <p:origin x="27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D9E758-1EC5-5843-BD40-05614B2262AC}" type="datetimeFigureOut">
              <a:rPr lang="en-US" smtClean="0"/>
              <a:t>5/17/20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EA617-1BC4-3C47-B7D2-F6E2F3D58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690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A617-1BC4-3C47-B7D2-F6E2F3D584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9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A617-1BC4-3C47-B7D2-F6E2F3D584A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282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A617-1BC4-3C47-B7D2-F6E2F3D584A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877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A617-1BC4-3C47-B7D2-F6E2F3D584A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717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A617-1BC4-3C47-B7D2-F6E2F3D584A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72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A617-1BC4-3C47-B7D2-F6E2F3D584A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8125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A617-1BC4-3C47-B7D2-F6E2F3D584A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726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A617-1BC4-3C47-B7D2-F6E2F3D584A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5438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EA617-1BC4-3C47-B7D2-F6E2F3D584A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966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DC07C79A-ED1A-734D-A182-343F2EB5F63F}" type="datetimeFigureOut">
              <a:rPr lang="en-US" smtClean="0"/>
              <a:t>5/17/20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327D5F9D-A05C-8D44-B36B-B73ADB56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75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C79A-ED1A-734D-A182-343F2EB5F63F}" type="datetimeFigureOut">
              <a:rPr lang="en-US" smtClean="0"/>
              <a:t>5/17/20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D5F9D-A05C-8D44-B36B-B73ADB56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352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C79A-ED1A-734D-A182-343F2EB5F63F}" type="datetimeFigureOut">
              <a:rPr lang="en-US" smtClean="0"/>
              <a:t>5/17/20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D5F9D-A05C-8D44-B36B-B73ADB56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812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C79A-ED1A-734D-A182-343F2EB5F63F}" type="datetimeFigureOut">
              <a:rPr lang="en-US" smtClean="0"/>
              <a:t>5/17/20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D5F9D-A05C-8D44-B36B-B73ADB56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956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C79A-ED1A-734D-A182-343F2EB5F63F}" type="datetimeFigureOut">
              <a:rPr lang="en-US" smtClean="0"/>
              <a:t>5/17/20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D5F9D-A05C-8D44-B36B-B73ADB56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83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C79A-ED1A-734D-A182-343F2EB5F63F}" type="datetimeFigureOut">
              <a:rPr lang="en-US" smtClean="0"/>
              <a:t>5/17/20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D5F9D-A05C-8D44-B36B-B73ADB56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585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C79A-ED1A-734D-A182-343F2EB5F63F}" type="datetimeFigureOut">
              <a:rPr lang="en-US" smtClean="0"/>
              <a:t>5/17/20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D5F9D-A05C-8D44-B36B-B73ADB56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033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C79A-ED1A-734D-A182-343F2EB5F63F}" type="datetimeFigureOut">
              <a:rPr lang="en-US" smtClean="0"/>
              <a:t>5/17/20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D5F9D-A05C-8D44-B36B-B73ADB56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422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C79A-ED1A-734D-A182-343F2EB5F63F}" type="datetimeFigureOut">
              <a:rPr lang="en-US" smtClean="0"/>
              <a:t>5/17/20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D5F9D-A05C-8D44-B36B-B73ADB56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552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C79A-ED1A-734D-A182-343F2EB5F63F}" type="datetimeFigureOut">
              <a:rPr lang="en-US" smtClean="0"/>
              <a:t>5/17/20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D5F9D-A05C-8D44-B36B-B73ADB56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715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C79A-ED1A-734D-A182-343F2EB5F63F}" type="datetimeFigureOut">
              <a:rPr lang="en-US" smtClean="0"/>
              <a:t>5/17/20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D5F9D-A05C-8D44-B36B-B73ADB56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333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C79A-ED1A-734D-A182-343F2EB5F63F}" type="datetimeFigureOut">
              <a:rPr lang="en-US" smtClean="0"/>
              <a:t>5/17/20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D5F9D-A05C-8D44-B36B-B73ADB56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5426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C79A-ED1A-734D-A182-343F2EB5F63F}" type="datetimeFigureOut">
              <a:rPr lang="en-US" smtClean="0"/>
              <a:t>5/17/20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D5F9D-A05C-8D44-B36B-B73ADB56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47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C79A-ED1A-734D-A182-343F2EB5F63F}" type="datetimeFigureOut">
              <a:rPr lang="en-US" smtClean="0"/>
              <a:t>5/17/20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D5F9D-A05C-8D44-B36B-B73ADB56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0855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7C79A-ED1A-734D-A182-343F2EB5F63F}" type="datetimeFigureOut">
              <a:rPr lang="en-US" smtClean="0"/>
              <a:t>5/17/20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D5F9D-A05C-8D44-B36B-B73ADB56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3685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DC07C79A-ED1A-734D-A182-343F2EB5F63F}" type="datetimeFigureOut">
              <a:rPr lang="en-US" smtClean="0"/>
              <a:t>5/17/20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D5F9D-A05C-8D44-B36B-B73ADB56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2250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DC07C79A-ED1A-734D-A182-343F2EB5F63F}" type="datetimeFigureOut">
              <a:rPr lang="en-US" smtClean="0"/>
              <a:t>5/17/20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D5F9D-A05C-8D44-B36B-B73ADB56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10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DC07C79A-ED1A-734D-A182-343F2EB5F63F}" type="datetimeFigureOut">
              <a:rPr lang="en-US" smtClean="0"/>
              <a:t>5/17/20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327D5F9D-A05C-8D44-B36B-B73ADB56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216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metmuseum.org/toah/hd/anat/hd_anat.htm" TargetMode="External"/><Relationship Id="rId5" Type="http://schemas.openxmlformats.org/officeDocument/2006/relationships/hyperlink" Target="https://www.metmuseum.org/toah/hd/itar/hd_itar.htm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youtube.com/watch?v=tecocKSclwc&amp;vl=en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youtube.com/watch?v=1E91KmfiUGY" TargetMode="Externa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ecocKSclwc&amp;vl=en" TargetMode="External"/><Relationship Id="rId2" Type="http://schemas.openxmlformats.org/officeDocument/2006/relationships/hyperlink" Target="https://www.metmuseum.org/toah/hd/anat/hd_anat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1E91KmfiUGY" TargetMode="External"/><Relationship Id="rId4" Type="http://schemas.openxmlformats.org/officeDocument/2006/relationships/hyperlink" Target="https://www.metmuseum.org/toah/hd/itar/hd_itar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accent4"/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E2112F-D609-9C4D-9BC9-383A5D423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838199"/>
            <a:ext cx="8761413" cy="706964"/>
          </a:xfrm>
        </p:spPr>
        <p:txBody>
          <a:bodyPr/>
          <a:lstStyle/>
          <a:p>
            <a:r>
              <a:rPr lang="en-US" dirty="0"/>
              <a:t>Online Art History II Development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5789E4-D560-EE41-90C4-00A8E9745C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58131" y="2289065"/>
            <a:ext cx="4825158" cy="341630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This project will be the creation of an online Art History 2 course that can be used for Post University’s online program.  Art History is a popular undergraduate course at Post as it provides an interesting topic for a Humanities credit.  The current shell for Art History 2 is outdated, so this is an opportunity to create a better one through the information learning in E-Learning Design for Diverse Environments.  The project will be divided into 8 Units, arranged in historical, chronological order, starting with the Renaissance.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576E72-C427-5248-9F7A-034D0EAE464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Color and font choices are based on Post University’s recent branding changes from green and white to orange and purple.  Orange and purple will be used throughout the storyboard.</a:t>
            </a:r>
          </a:p>
          <a:p>
            <a:r>
              <a:rPr lang="en-US" dirty="0"/>
              <a:t>Font will be Century Gothic, 12pt.  It is a clean and simple font, easy to read, and closely matches the Post University logo text.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041291-758A-B245-B939-BEC24701CF5F}"/>
              </a:ext>
            </a:extLst>
          </p:cNvPr>
          <p:cNvSpPr/>
          <p:nvPr/>
        </p:nvSpPr>
        <p:spPr>
          <a:xfrm>
            <a:off x="10415588" y="0"/>
            <a:ext cx="728662" cy="120015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74621E-8CC7-5348-9CDA-653D44F209B0}"/>
              </a:ext>
            </a:extLst>
          </p:cNvPr>
          <p:cNvSpPr txBox="1"/>
          <p:nvPr/>
        </p:nvSpPr>
        <p:spPr>
          <a:xfrm>
            <a:off x="1154954" y="1545163"/>
            <a:ext cx="2412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Tracy Collamore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066209-8156-AB43-8C3A-F8BC33B75AB4}"/>
              </a:ext>
            </a:extLst>
          </p:cNvPr>
          <p:cNvSpPr txBox="1"/>
          <p:nvPr/>
        </p:nvSpPr>
        <p:spPr>
          <a:xfrm>
            <a:off x="425532" y="5705366"/>
            <a:ext cx="11340935" cy="73866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Navigation through the course will be as designed in Post’s online Blackboard shells where each Unit, Course Information, Grade Center, etc. are provided as a list on the left-hand  side of the computer screen.  Clicking the text will direct the student to the desired content.</a:t>
            </a:r>
          </a:p>
        </p:txBody>
      </p:sp>
    </p:spTree>
    <p:extLst>
      <p:ext uri="{BB962C8B-B14F-4D97-AF65-F5344CB8AC3E}">
        <p14:creationId xmlns:p14="http://schemas.microsoft.com/office/powerpoint/2010/main" val="1983385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DA34B8A-FA8D-4E16-AD72-7B60B1C25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885D229-60DD-4D71-8181-10E781C149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B0DAA45-BE66-4F0C-93A6-519D94107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F449A3D-A43B-4688-BD89-35734D007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4E9975C-AF3D-48EF-B3F0-112A01A382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F00A076-2FEA-40D1-8F85-842481797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2E68741-6133-4CAA-BF3C-F0E6CF40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76C01C64-4A8B-42FC-93C5-2D6A3EBAB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D969AEA9-C1EE-45E1-9964-D9705492E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4845E67D-4E5B-44B3-AB74-5E95C839E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079CE317-680B-449C-A423-71C1FE069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34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F7AB9C-00BC-FB49-894D-88809A8E1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089" y="941934"/>
            <a:ext cx="5132438" cy="16223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Unit 1: 13</a:t>
            </a:r>
            <a:r>
              <a:rPr lang="en-US" sz="3100" b="0" i="0" kern="1200" baseline="300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US" sz="31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-15</a:t>
            </a:r>
            <a:r>
              <a:rPr lang="en-US" sz="3100" b="0" i="0" kern="1200" baseline="300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US" sz="31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Century Italy and Northern Europe</a:t>
            </a:r>
            <a:br>
              <a:rPr lang="en-US" sz="31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r>
              <a:rPr lang="en-US" sz="31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8" name="Content Placeholder 7" descr="A painting of a person&#10;&#10;Description automatically generated">
            <a:extLst>
              <a:ext uri="{FF2B5EF4-FFF2-40B4-BE49-F238E27FC236}">
                <a16:creationId xmlns:a16="http://schemas.microsoft.com/office/drawing/2014/main" id="{C05590F3-FE51-3148-9AB3-6E2086D2EB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4836" y="1162263"/>
            <a:ext cx="4828707" cy="4551055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DDC6E93-4C4A-46A7-8E27-45C52DD74D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1176" y="1802778"/>
            <a:ext cx="5132439" cy="381174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Absorb Activity:</a:t>
            </a:r>
          </a:p>
          <a:p>
            <a:r>
              <a:rPr lang="en-US" dirty="0"/>
              <a:t>Explore Unit 1’s content in an interactive presentation, including images of major works of art and scholarly analyses of each from the Art History textbook.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439502-ED6F-6C4E-9FA5-2640846818B1}"/>
              </a:ext>
            </a:extLst>
          </p:cNvPr>
          <p:cNvSpPr/>
          <p:nvPr/>
        </p:nvSpPr>
        <p:spPr>
          <a:xfrm>
            <a:off x="10415588" y="0"/>
            <a:ext cx="728662" cy="120015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47D65C-371C-2448-BDAE-01165D0DB38F}"/>
              </a:ext>
            </a:extLst>
          </p:cNvPr>
          <p:cNvSpPr txBox="1"/>
          <p:nvPr/>
        </p:nvSpPr>
        <p:spPr>
          <a:xfrm>
            <a:off x="1154954" y="542925"/>
            <a:ext cx="2874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Slide #1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98FE34-58F5-154C-8ECF-B8D37078AF6D}"/>
              </a:ext>
            </a:extLst>
          </p:cNvPr>
          <p:cNvSpPr txBox="1"/>
          <p:nvPr/>
        </p:nvSpPr>
        <p:spPr>
          <a:xfrm>
            <a:off x="625089" y="5094514"/>
            <a:ext cx="5470911" cy="954107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Instructional Design team members at Post would be given a PowerPoint Presentation outlining key works of art and analysis of each.  Students will be able to click on an image of art which will open a window with the analysis.</a:t>
            </a:r>
          </a:p>
        </p:txBody>
      </p:sp>
    </p:spTree>
    <p:extLst>
      <p:ext uri="{BB962C8B-B14F-4D97-AF65-F5344CB8AC3E}">
        <p14:creationId xmlns:p14="http://schemas.microsoft.com/office/powerpoint/2010/main" val="26001936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DA34B8A-FA8D-4E16-AD72-7B60B1C25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885D229-60DD-4D71-8181-10E781C149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B0DAA45-BE66-4F0C-93A6-519D94107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F449A3D-A43B-4688-BD89-35734D007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4E9975C-AF3D-48EF-B3F0-112A01A382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F00A076-2FEA-40D1-8F85-842481797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2E68741-6133-4CAA-BF3C-F0E6CF40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76C01C64-4A8B-42FC-93C5-2D6A3EBAB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D969AEA9-C1EE-45E1-9964-D9705492E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4845E67D-4E5B-44B3-AB74-5E95C839E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079CE317-680B-449C-A423-71C1FE069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32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F7AB9C-00BC-FB49-894D-88809A8E1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865239"/>
            <a:ext cx="5132438" cy="16223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Unit 2: The Early and High Renaissance in Italy</a:t>
            </a:r>
            <a:br>
              <a:rPr lang="en-US" sz="31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endParaRPr lang="en-US" sz="31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Content Placeholder 7" descr="A wooden statue in front of a building&#10;&#10;Description automatically generated">
            <a:extLst>
              <a:ext uri="{FF2B5EF4-FFF2-40B4-BE49-F238E27FC236}">
                <a16:creationId xmlns:a16="http://schemas.microsoft.com/office/drawing/2014/main" id="{1248BFA5-337F-4A4E-84BF-935B8DE171E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714836" y="1693420"/>
            <a:ext cx="4828707" cy="348874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F9B78-FCAA-F14C-94F9-EA50AA6D0E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5089" y="1887745"/>
            <a:ext cx="5132439" cy="381174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Absorb Activity:</a:t>
            </a:r>
          </a:p>
          <a:p>
            <a:r>
              <a:rPr lang="en-US" dirty="0">
                <a:solidFill>
                  <a:srgbClr val="FFFFFF"/>
                </a:solidFill>
              </a:rPr>
              <a:t>Read articles written by art historians and discover how professionals analyze various works of art from the Renaissance.</a:t>
            </a:r>
          </a:p>
          <a:p>
            <a:r>
              <a:rPr lang="en-US" dirty="0">
                <a:hlinkClick r:id="rId5"/>
              </a:rPr>
              <a:t>https://www.metmuseum.org/toah/hd/itar/hd_itar.htm</a:t>
            </a:r>
            <a:endParaRPr lang="en-US" dirty="0"/>
          </a:p>
          <a:p>
            <a:r>
              <a:rPr lang="en-US" dirty="0">
                <a:hlinkClick r:id="rId6"/>
              </a:rPr>
              <a:t>https://www.metmuseum.org/toah/hd/anat/hd_anat.htm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439502-ED6F-6C4E-9FA5-2640846818B1}"/>
              </a:ext>
            </a:extLst>
          </p:cNvPr>
          <p:cNvSpPr/>
          <p:nvPr/>
        </p:nvSpPr>
        <p:spPr>
          <a:xfrm>
            <a:off x="10415588" y="0"/>
            <a:ext cx="728662" cy="120015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47D65C-371C-2448-BDAE-01165D0DB38F}"/>
              </a:ext>
            </a:extLst>
          </p:cNvPr>
          <p:cNvSpPr txBox="1"/>
          <p:nvPr/>
        </p:nvSpPr>
        <p:spPr>
          <a:xfrm>
            <a:off x="1154954" y="542925"/>
            <a:ext cx="2874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Slide #2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904A2A-A3DB-FF4F-BF39-D3CFBAB5E74D}"/>
              </a:ext>
            </a:extLst>
          </p:cNvPr>
          <p:cNvSpPr txBox="1"/>
          <p:nvPr/>
        </p:nvSpPr>
        <p:spPr>
          <a:xfrm>
            <a:off x="729959" y="5619334"/>
            <a:ext cx="5146447" cy="52322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Links to scholarly articles will be delivered as a text-click navigation.</a:t>
            </a:r>
          </a:p>
        </p:txBody>
      </p:sp>
    </p:spTree>
    <p:extLst>
      <p:ext uri="{BB962C8B-B14F-4D97-AF65-F5344CB8AC3E}">
        <p14:creationId xmlns:p14="http://schemas.microsoft.com/office/powerpoint/2010/main" val="10771589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DA34B8A-FA8D-4E16-AD72-7B60B1C25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885D229-60DD-4D71-8181-10E781C149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B0DAA45-BE66-4F0C-93A6-519D94107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F449A3D-A43B-4688-BD89-35734D007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4E9975C-AF3D-48EF-B3F0-112A01A382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F00A076-2FEA-40D1-8F85-842481797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2E68741-6133-4CAA-BF3C-F0E6CF40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76C01C64-4A8B-42FC-93C5-2D6A3EBAB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D969AEA9-C1EE-45E1-9964-D9705492E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4845E67D-4E5B-44B3-AB74-5E95C839E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079CE317-680B-449C-A423-71C1FE069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32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F7AB9C-00BC-FB49-894D-88809A8E1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089" y="808564"/>
            <a:ext cx="5132438" cy="16223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Unit 3: The Late Renaissance and Reformation</a:t>
            </a:r>
            <a:br>
              <a:rPr lang="en-US" sz="28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r>
              <a:rPr lang="en-US" sz="28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8" name="Content Placeholder 7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986CD973-FA14-264A-9228-C3AABA4039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714836" y="1639097"/>
            <a:ext cx="4828707" cy="3597386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F9B78-FCAA-F14C-94F9-EA50AA6D0E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1176" y="1771693"/>
            <a:ext cx="5132439" cy="381174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Absorb Activity:</a:t>
            </a:r>
          </a:p>
          <a:p>
            <a:r>
              <a:rPr lang="en-US">
                <a:solidFill>
                  <a:srgbClr val="FFFFFF"/>
                </a:solidFill>
              </a:rPr>
              <a:t>Watch a video summarizing how societal trends affected artwork in each category of the historical periods.</a:t>
            </a:r>
          </a:p>
          <a:p>
            <a:r>
              <a:rPr lang="en-US">
                <a:solidFill>
                  <a:srgbClr val="FFFFFF"/>
                </a:solidFill>
                <a:hlinkClick r:id="rId5"/>
              </a:rPr>
              <a:t>https://www.youtube.com/watch?v=tecocKSclwc&amp;vl=en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439502-ED6F-6C4E-9FA5-2640846818B1}"/>
              </a:ext>
            </a:extLst>
          </p:cNvPr>
          <p:cNvSpPr/>
          <p:nvPr/>
        </p:nvSpPr>
        <p:spPr>
          <a:xfrm>
            <a:off x="10415588" y="0"/>
            <a:ext cx="728662" cy="120015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47D65C-371C-2448-BDAE-01165D0DB38F}"/>
              </a:ext>
            </a:extLst>
          </p:cNvPr>
          <p:cNvSpPr txBox="1"/>
          <p:nvPr/>
        </p:nvSpPr>
        <p:spPr>
          <a:xfrm>
            <a:off x="1154954" y="542925"/>
            <a:ext cx="2874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Slide #3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FA62E7-5EA4-C34B-ADFF-FE8FF4645533}"/>
              </a:ext>
            </a:extLst>
          </p:cNvPr>
          <p:cNvSpPr txBox="1"/>
          <p:nvPr/>
        </p:nvSpPr>
        <p:spPr>
          <a:xfrm>
            <a:off x="639098" y="5450774"/>
            <a:ext cx="5356186" cy="73866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The video will be presented as a Mash-Up where students can click to open a small window or click to go directly to the YouTube site.</a:t>
            </a:r>
          </a:p>
        </p:txBody>
      </p:sp>
    </p:spTree>
    <p:extLst>
      <p:ext uri="{BB962C8B-B14F-4D97-AF65-F5344CB8AC3E}">
        <p14:creationId xmlns:p14="http://schemas.microsoft.com/office/powerpoint/2010/main" val="8456891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DA34B8A-FA8D-4E16-AD72-7B60B1C25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885D229-60DD-4D71-8181-10E781C149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B0DAA45-BE66-4F0C-93A6-519D94107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F449A3D-A43B-4688-BD89-35734D007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4E9975C-AF3D-48EF-B3F0-112A01A382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F00A076-2FEA-40D1-8F85-842481797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2E68741-6133-4CAA-BF3C-F0E6CF40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76C01C64-4A8B-42FC-93C5-2D6A3EBAB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D969AEA9-C1EE-45E1-9964-D9705492E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4845E67D-4E5B-44B3-AB74-5E95C839E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079CE317-680B-449C-A423-71C1FE069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32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F7AB9C-00BC-FB49-894D-88809A8E1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815583"/>
            <a:ext cx="5132438" cy="16223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Unit 4: The Baroque in Western Europe</a:t>
            </a:r>
            <a:br>
              <a:rPr lang="en-US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endParaRPr lang="en-US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Content Placeholder 7" descr="A picture containing person, sitting, man, group&#10;&#10;Description automatically generated">
            <a:extLst>
              <a:ext uri="{FF2B5EF4-FFF2-40B4-BE49-F238E27FC236}">
                <a16:creationId xmlns:a16="http://schemas.microsoft.com/office/drawing/2014/main" id="{E138F830-2933-9040-A579-569FF0EEA95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7020713" y="645106"/>
            <a:ext cx="4216952" cy="5585369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F9B78-FCAA-F14C-94F9-EA50AA6D0E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9098" y="1866405"/>
            <a:ext cx="5132439" cy="381174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Absorb Activity</a:t>
            </a:r>
          </a:p>
          <a:p>
            <a:r>
              <a:rPr lang="en-US" dirty="0">
                <a:solidFill>
                  <a:srgbClr val="FFFFFF"/>
                </a:solidFill>
              </a:rPr>
              <a:t>Discover the societal changes that continue to affect the Baroque movement throughout Western Europe through an interactive presentation.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439502-ED6F-6C4E-9FA5-2640846818B1}"/>
              </a:ext>
            </a:extLst>
          </p:cNvPr>
          <p:cNvSpPr/>
          <p:nvPr/>
        </p:nvSpPr>
        <p:spPr>
          <a:xfrm>
            <a:off x="10415588" y="0"/>
            <a:ext cx="728662" cy="120015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47D65C-371C-2448-BDAE-01165D0DB38F}"/>
              </a:ext>
            </a:extLst>
          </p:cNvPr>
          <p:cNvSpPr txBox="1"/>
          <p:nvPr/>
        </p:nvSpPr>
        <p:spPr>
          <a:xfrm>
            <a:off x="1154954" y="542925"/>
            <a:ext cx="2874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Slide #4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CEE32E-7845-6B4B-9804-E9188D1F7ED0}"/>
              </a:ext>
            </a:extLst>
          </p:cNvPr>
          <p:cNvSpPr txBox="1"/>
          <p:nvPr/>
        </p:nvSpPr>
        <p:spPr>
          <a:xfrm>
            <a:off x="806533" y="4894065"/>
            <a:ext cx="4940263" cy="116955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Instructional Design team members at Post would be given a PowerPoint Presentation outlining key works of art and analysis of each.  Students will be able to click on an image of art which will open a window with the analysis.</a:t>
            </a:r>
          </a:p>
        </p:txBody>
      </p:sp>
    </p:spTree>
    <p:extLst>
      <p:ext uri="{BB962C8B-B14F-4D97-AF65-F5344CB8AC3E}">
        <p14:creationId xmlns:p14="http://schemas.microsoft.com/office/powerpoint/2010/main" val="23019905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DA34B8A-FA8D-4E16-AD72-7B60B1C25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885D229-60DD-4D71-8181-10E781C149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B0DAA45-BE66-4F0C-93A6-519D94107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F449A3D-A43B-4688-BD89-35734D007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4E9975C-AF3D-48EF-B3F0-112A01A382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F00A076-2FEA-40D1-8F85-842481797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2E68741-6133-4CAA-BF3C-F0E6CF40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76C01C64-4A8B-42FC-93C5-2D6A3EBAB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D969AEA9-C1EE-45E1-9964-D9705492E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4845E67D-4E5B-44B3-AB74-5E95C839E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079CE317-680B-449C-A423-71C1FE069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32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F7AB9C-00BC-FB49-894D-88809A8E1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089" y="883162"/>
            <a:ext cx="5132438" cy="16223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Unit 5: The Age of Enlightenment and Romanticism</a:t>
            </a:r>
            <a:br>
              <a:rPr lang="en-US" sz="25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r>
              <a:rPr lang="en-US" sz="25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8" name="Content Placeholder 7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C28A1741-9BD9-7244-A11D-504C6A0C05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714836" y="1850353"/>
            <a:ext cx="4828707" cy="3174874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F9B78-FCAA-F14C-94F9-EA50AA6D0E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457" y="1758702"/>
            <a:ext cx="5132439" cy="381174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Absorb Activity:</a:t>
            </a:r>
          </a:p>
          <a:p>
            <a:r>
              <a:rPr lang="en-US" dirty="0">
                <a:solidFill>
                  <a:srgbClr val="FFFFFF"/>
                </a:solidFill>
              </a:rPr>
              <a:t>Read the chapters from your textbook describing the changes in art during the Age of Enlightenment and Romanticism.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439502-ED6F-6C4E-9FA5-2640846818B1}"/>
              </a:ext>
            </a:extLst>
          </p:cNvPr>
          <p:cNvSpPr/>
          <p:nvPr/>
        </p:nvSpPr>
        <p:spPr>
          <a:xfrm>
            <a:off x="10415588" y="0"/>
            <a:ext cx="728662" cy="120015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47D65C-371C-2448-BDAE-01165D0DB38F}"/>
              </a:ext>
            </a:extLst>
          </p:cNvPr>
          <p:cNvSpPr txBox="1"/>
          <p:nvPr/>
        </p:nvSpPr>
        <p:spPr>
          <a:xfrm>
            <a:off x="1154954" y="542925"/>
            <a:ext cx="2874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Slide #5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4454A7-389D-264F-AF4C-55953A854D81}"/>
              </a:ext>
            </a:extLst>
          </p:cNvPr>
          <p:cNvSpPr txBox="1"/>
          <p:nvPr/>
        </p:nvSpPr>
        <p:spPr>
          <a:xfrm>
            <a:off x="639098" y="5257800"/>
            <a:ext cx="5356186" cy="954107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Links will be provided to a University approved art history textbook through their online library.  Students will be directed to each required chapter through text clicks.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239503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DA34B8A-FA8D-4E16-AD72-7B60B1C25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885D229-60DD-4D71-8181-10E781C149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B0DAA45-BE66-4F0C-93A6-519D94107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F449A3D-A43B-4688-BD89-35734D007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4E9975C-AF3D-48EF-B3F0-112A01A382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F00A076-2FEA-40D1-8F85-842481797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2E68741-6133-4CAA-BF3C-F0E6CF40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76C01C64-4A8B-42FC-93C5-2D6A3EBAB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D969AEA9-C1EE-45E1-9964-D9705492E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4845E67D-4E5B-44B3-AB74-5E95C839E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079CE317-680B-449C-A423-71C1FE069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32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F7AB9C-00BC-FB49-894D-88809A8E1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Unit 6: Realism, Impressionism, and Post-Impressionism</a:t>
            </a:r>
            <a:br>
              <a:rPr lang="en-US" sz="25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r>
              <a:rPr lang="en-US" sz="25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8" name="Content Placeholder 7" descr="A large body of water&#10;&#10;Description automatically generated">
            <a:extLst>
              <a:ext uri="{FF2B5EF4-FFF2-40B4-BE49-F238E27FC236}">
                <a16:creationId xmlns:a16="http://schemas.microsoft.com/office/drawing/2014/main" id="{11B164F2-6043-0547-924A-1BA81E34162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714836" y="1576289"/>
            <a:ext cx="4828707" cy="3723003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F9B78-FCAA-F14C-94F9-EA50AA6D0E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3106" y="1539935"/>
            <a:ext cx="5132439" cy="381174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Absorb Activity:</a:t>
            </a:r>
          </a:p>
          <a:p>
            <a:r>
              <a:rPr lang="en-US" dirty="0">
                <a:solidFill>
                  <a:srgbClr val="FFFFFF"/>
                </a:solidFill>
              </a:rPr>
              <a:t>Explore a PowerPoint presentation highlighting the key works of art from the Impressionist movement, discovering how each individual artist created a unique style based on similar ideas.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439502-ED6F-6C4E-9FA5-2640846818B1}"/>
              </a:ext>
            </a:extLst>
          </p:cNvPr>
          <p:cNvSpPr/>
          <p:nvPr/>
        </p:nvSpPr>
        <p:spPr>
          <a:xfrm>
            <a:off x="10415588" y="0"/>
            <a:ext cx="728662" cy="120015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47D65C-371C-2448-BDAE-01165D0DB38F}"/>
              </a:ext>
            </a:extLst>
          </p:cNvPr>
          <p:cNvSpPr txBox="1"/>
          <p:nvPr/>
        </p:nvSpPr>
        <p:spPr>
          <a:xfrm>
            <a:off x="1154954" y="542925"/>
            <a:ext cx="2874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Slide #6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E5AE6C-4A5E-F846-B0F2-5A9AA86ACEC1}"/>
              </a:ext>
            </a:extLst>
          </p:cNvPr>
          <p:cNvSpPr txBox="1"/>
          <p:nvPr/>
        </p:nvSpPr>
        <p:spPr>
          <a:xfrm>
            <a:off x="748145" y="4916384"/>
            <a:ext cx="5247139" cy="954107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Instructional Design team members at Post would be given a PowerPoint Presentation outlining key works of art and analysis of each.  Students will be able to click on an image of art which will open a window with the analysis.</a:t>
            </a:r>
          </a:p>
        </p:txBody>
      </p:sp>
    </p:spTree>
    <p:extLst>
      <p:ext uri="{BB962C8B-B14F-4D97-AF65-F5344CB8AC3E}">
        <p14:creationId xmlns:p14="http://schemas.microsoft.com/office/powerpoint/2010/main" val="3398007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DA34B8A-FA8D-4E16-AD72-7B60B1C25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885D229-60DD-4D71-8181-10E781C149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B0DAA45-BE66-4F0C-93A6-519D94107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F449A3D-A43B-4688-BD89-35734D007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4E9975C-AF3D-48EF-B3F0-112A01A382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F00A076-2FEA-40D1-8F85-842481797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2E68741-6133-4CAA-BF3C-F0E6CF40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76C01C64-4A8B-42FC-93C5-2D6A3EBAB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D969AEA9-C1EE-45E1-9964-D9705492E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4845E67D-4E5B-44B3-AB74-5E95C839E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079CE317-680B-449C-A423-71C1FE069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8ABDB68-E3D5-448E-97D3-06FFEF680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B8DD7FEB-D9F3-4F5B-982C-36B0664D0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30" name="Freeform 5">
            <a:extLst>
              <a:ext uri="{FF2B5EF4-FFF2-40B4-BE49-F238E27FC236}">
                <a16:creationId xmlns:a16="http://schemas.microsoft.com/office/drawing/2014/main" id="{96BA11E4-0636-4FA9-A836-2A4FB1764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F7AB9C-00BC-FB49-894D-88809A8E1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989147"/>
            <a:ext cx="6072776" cy="162232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3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Unit 7: Toward Abstraction: The Modernist Movement</a:t>
            </a:r>
            <a:br>
              <a:rPr lang="en-US" sz="33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endParaRPr lang="en-US" sz="33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681882E-BDD0-4311-AF62-E80196285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6290102" y="977273"/>
            <a:ext cx="6053670" cy="4903455"/>
          </a:xfrm>
          <a:custGeom>
            <a:avLst/>
            <a:gdLst>
              <a:gd name="connsiteX0" fmla="*/ 6053670 w 6053670"/>
              <a:gd name="connsiteY0" fmla="*/ 1098 h 4903455"/>
              <a:gd name="connsiteX1" fmla="*/ 6053670 w 6053670"/>
              <a:gd name="connsiteY1" fmla="*/ 424590 h 4903455"/>
              <a:gd name="connsiteX2" fmla="*/ 6053670 w 6053670"/>
              <a:gd name="connsiteY2" fmla="*/ 1254558 h 4903455"/>
              <a:gd name="connsiteX3" fmla="*/ 6053670 w 6053670"/>
              <a:gd name="connsiteY3" fmla="*/ 4903455 h 4903455"/>
              <a:gd name="connsiteX4" fmla="*/ 0 w 6053670"/>
              <a:gd name="connsiteY4" fmla="*/ 4903455 h 4903455"/>
              <a:gd name="connsiteX5" fmla="*/ 0 w 6053670"/>
              <a:gd name="connsiteY5" fmla="*/ 1249853 h 4903455"/>
              <a:gd name="connsiteX6" fmla="*/ 0 w 6053670"/>
              <a:gd name="connsiteY6" fmla="*/ 424590 h 4903455"/>
              <a:gd name="connsiteX7" fmla="*/ 0 w 6053670"/>
              <a:gd name="connsiteY7" fmla="*/ 0 h 4903455"/>
              <a:gd name="connsiteX8" fmla="*/ 35717 w 6053670"/>
              <a:gd name="connsiteY8" fmla="*/ 5488 h 4903455"/>
              <a:gd name="connsiteX9" fmla="*/ 140445 w 6053670"/>
              <a:gd name="connsiteY9" fmla="*/ 21641 h 4903455"/>
              <a:gd name="connsiteX10" fmla="*/ 216722 w 6053670"/>
              <a:gd name="connsiteY10" fmla="*/ 32932 h 4903455"/>
              <a:gd name="connsiteX11" fmla="*/ 307527 w 6053670"/>
              <a:gd name="connsiteY11" fmla="*/ 44850 h 4903455"/>
              <a:gd name="connsiteX12" fmla="*/ 415282 w 6053670"/>
              <a:gd name="connsiteY12" fmla="*/ 59121 h 4903455"/>
              <a:gd name="connsiteX13" fmla="*/ 534539 w 6053670"/>
              <a:gd name="connsiteY13" fmla="*/ 74175 h 4903455"/>
              <a:gd name="connsiteX14" fmla="*/ 668931 w 6053670"/>
              <a:gd name="connsiteY14" fmla="*/ 90014 h 4903455"/>
              <a:gd name="connsiteX15" fmla="*/ 815430 w 6053670"/>
              <a:gd name="connsiteY15" fmla="*/ 106794 h 4903455"/>
              <a:gd name="connsiteX16" fmla="*/ 974641 w 6053670"/>
              <a:gd name="connsiteY16" fmla="*/ 123574 h 4903455"/>
              <a:gd name="connsiteX17" fmla="*/ 1144144 w 6053670"/>
              <a:gd name="connsiteY17" fmla="*/ 140667 h 4903455"/>
              <a:gd name="connsiteX18" fmla="*/ 1326965 w 6053670"/>
              <a:gd name="connsiteY18" fmla="*/ 156506 h 4903455"/>
              <a:gd name="connsiteX19" fmla="*/ 1518261 w 6053670"/>
              <a:gd name="connsiteY19" fmla="*/ 171717 h 4903455"/>
              <a:gd name="connsiteX20" fmla="*/ 1720453 w 6053670"/>
              <a:gd name="connsiteY20" fmla="*/ 185518 h 4903455"/>
              <a:gd name="connsiteX21" fmla="*/ 1931121 w 6053670"/>
              <a:gd name="connsiteY21" fmla="*/ 198690 h 4903455"/>
              <a:gd name="connsiteX22" fmla="*/ 2150869 w 6053670"/>
              <a:gd name="connsiteY22" fmla="*/ 211079 h 4903455"/>
              <a:gd name="connsiteX23" fmla="*/ 2263467 w 6053670"/>
              <a:gd name="connsiteY23" fmla="*/ 215470 h 4903455"/>
              <a:gd name="connsiteX24" fmla="*/ 2378487 w 6053670"/>
              <a:gd name="connsiteY24" fmla="*/ 220332 h 4903455"/>
              <a:gd name="connsiteX25" fmla="*/ 2495323 w 6053670"/>
              <a:gd name="connsiteY25" fmla="*/ 224879 h 4903455"/>
              <a:gd name="connsiteX26" fmla="*/ 2612764 w 6053670"/>
              <a:gd name="connsiteY26" fmla="*/ 227859 h 4903455"/>
              <a:gd name="connsiteX27" fmla="*/ 2732627 w 6053670"/>
              <a:gd name="connsiteY27" fmla="*/ 230525 h 4903455"/>
              <a:gd name="connsiteX28" fmla="*/ 2853700 w 6053670"/>
              <a:gd name="connsiteY28" fmla="*/ 233348 h 4903455"/>
              <a:gd name="connsiteX29" fmla="*/ 2977195 w 6053670"/>
              <a:gd name="connsiteY29" fmla="*/ 235229 h 4903455"/>
              <a:gd name="connsiteX30" fmla="*/ 3101900 w 6053670"/>
              <a:gd name="connsiteY30" fmla="*/ 235229 h 4903455"/>
              <a:gd name="connsiteX31" fmla="*/ 3227817 w 6053670"/>
              <a:gd name="connsiteY31" fmla="*/ 236170 h 4903455"/>
              <a:gd name="connsiteX32" fmla="*/ 3354944 w 6053670"/>
              <a:gd name="connsiteY32" fmla="*/ 235229 h 4903455"/>
              <a:gd name="connsiteX33" fmla="*/ 3483887 w 6053670"/>
              <a:gd name="connsiteY33" fmla="*/ 233348 h 4903455"/>
              <a:gd name="connsiteX34" fmla="*/ 3612830 w 6053670"/>
              <a:gd name="connsiteY34" fmla="*/ 231623 h 4903455"/>
              <a:gd name="connsiteX35" fmla="*/ 3743589 w 6053670"/>
              <a:gd name="connsiteY35" fmla="*/ 227859 h 4903455"/>
              <a:gd name="connsiteX36" fmla="*/ 3875559 w 6053670"/>
              <a:gd name="connsiteY36" fmla="*/ 223938 h 4903455"/>
              <a:gd name="connsiteX37" fmla="*/ 4007529 w 6053670"/>
              <a:gd name="connsiteY37" fmla="*/ 219391 h 4903455"/>
              <a:gd name="connsiteX38" fmla="*/ 4140710 w 6053670"/>
              <a:gd name="connsiteY38" fmla="*/ 212961 h 4903455"/>
              <a:gd name="connsiteX39" fmla="*/ 4275102 w 6053670"/>
              <a:gd name="connsiteY39" fmla="*/ 205277 h 4903455"/>
              <a:gd name="connsiteX40" fmla="*/ 4410098 w 6053670"/>
              <a:gd name="connsiteY40" fmla="*/ 197907 h 4903455"/>
              <a:gd name="connsiteX41" fmla="*/ 4545096 w 6053670"/>
              <a:gd name="connsiteY41" fmla="*/ 188498 h 4903455"/>
              <a:gd name="connsiteX42" fmla="*/ 4681909 w 6053670"/>
              <a:gd name="connsiteY42" fmla="*/ 177207 h 4903455"/>
              <a:gd name="connsiteX43" fmla="*/ 4816905 w 6053670"/>
              <a:gd name="connsiteY43" fmla="*/ 165916 h 4903455"/>
              <a:gd name="connsiteX44" fmla="*/ 4954323 w 6053670"/>
              <a:gd name="connsiteY44" fmla="*/ 152899 h 4903455"/>
              <a:gd name="connsiteX45" fmla="*/ 5092347 w 6053670"/>
              <a:gd name="connsiteY45" fmla="*/ 138629 h 4903455"/>
              <a:gd name="connsiteX46" fmla="*/ 5228555 w 6053670"/>
              <a:gd name="connsiteY46" fmla="*/ 123574 h 4903455"/>
              <a:gd name="connsiteX47" fmla="*/ 5366578 w 6053670"/>
              <a:gd name="connsiteY47" fmla="*/ 106010 h 4903455"/>
              <a:gd name="connsiteX48" fmla="*/ 5503997 w 6053670"/>
              <a:gd name="connsiteY48" fmla="*/ 87192 h 4903455"/>
              <a:gd name="connsiteX49" fmla="*/ 5642020 w 6053670"/>
              <a:gd name="connsiteY49" fmla="*/ 68530 h 4903455"/>
              <a:gd name="connsiteX50" fmla="*/ 5779438 w 6053670"/>
              <a:gd name="connsiteY50" fmla="*/ 46733 h 4903455"/>
              <a:gd name="connsiteX51" fmla="*/ 5916251 w 6053670"/>
              <a:gd name="connsiteY51" fmla="*/ 24464 h 490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4903455">
                <a:moveTo>
                  <a:pt x="6053670" y="1098"/>
                </a:moveTo>
                <a:lnTo>
                  <a:pt x="6053670" y="424590"/>
                </a:lnTo>
                <a:lnTo>
                  <a:pt x="6053670" y="1254558"/>
                </a:lnTo>
                <a:lnTo>
                  <a:pt x="6053670" y="4903455"/>
                </a:lnTo>
                <a:lnTo>
                  <a:pt x="0" y="4903455"/>
                </a:lnTo>
                <a:lnTo>
                  <a:pt x="0" y="1249853"/>
                </a:lnTo>
                <a:lnTo>
                  <a:pt x="0" y="424590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pic>
        <p:nvPicPr>
          <p:cNvPr id="8" name="Content Placeholder 7" descr="A picture containing indoor, table, desk, room&#10;&#10;Description automatically generated">
            <a:extLst>
              <a:ext uri="{FF2B5EF4-FFF2-40B4-BE49-F238E27FC236}">
                <a16:creationId xmlns:a16="http://schemas.microsoft.com/office/drawing/2014/main" id="{6B0C380C-7350-2740-9552-9B00A409592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7418226" y="1591711"/>
            <a:ext cx="4125317" cy="3692158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EADD3260-4BDA-459B-A162-5E1B897E3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83DA7DD-CA37-4ED7-8710-48E56B063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8" name="Oval 37">
            <a:extLst>
              <a:ext uri="{FF2B5EF4-FFF2-40B4-BE49-F238E27FC236}">
                <a16:creationId xmlns:a16="http://schemas.microsoft.com/office/drawing/2014/main" id="{B92F2E3C-66CD-4DEB-BA14-2A5912B65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F9B78-FCAA-F14C-94F9-EA50AA6D0E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4878" y="1789515"/>
            <a:ext cx="6072776" cy="381174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Absorb Activity:</a:t>
            </a:r>
          </a:p>
          <a:p>
            <a:r>
              <a:rPr lang="en-US" dirty="0">
                <a:solidFill>
                  <a:srgbClr val="FFFFFF"/>
                </a:solidFill>
              </a:rPr>
              <a:t>Watch a video created by art historians describing how to formally analyze modern and abstract art.</a:t>
            </a:r>
          </a:p>
          <a:p>
            <a:r>
              <a:rPr lang="en-US" dirty="0">
                <a:solidFill>
                  <a:srgbClr val="FFFFFF"/>
                </a:solidFill>
                <a:hlinkClick r:id="rId5"/>
              </a:rPr>
              <a:t>https://www.youtube.com/watch?v=1E91KmfiUGY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439502-ED6F-6C4E-9FA5-2640846818B1}"/>
              </a:ext>
            </a:extLst>
          </p:cNvPr>
          <p:cNvSpPr/>
          <p:nvPr/>
        </p:nvSpPr>
        <p:spPr>
          <a:xfrm>
            <a:off x="10415588" y="0"/>
            <a:ext cx="728662" cy="120015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47D65C-371C-2448-BDAE-01165D0DB38F}"/>
              </a:ext>
            </a:extLst>
          </p:cNvPr>
          <p:cNvSpPr txBox="1"/>
          <p:nvPr/>
        </p:nvSpPr>
        <p:spPr>
          <a:xfrm>
            <a:off x="1154954" y="542925"/>
            <a:ext cx="2874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Slide #7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D7DCE-B3BF-744B-A243-75814F740849}"/>
              </a:ext>
            </a:extLst>
          </p:cNvPr>
          <p:cNvSpPr txBox="1"/>
          <p:nvPr/>
        </p:nvSpPr>
        <p:spPr>
          <a:xfrm>
            <a:off x="809475" y="5257923"/>
            <a:ext cx="5862171" cy="73866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The video will be presented as a Mash-Up where students can click to open a small window or click to go directly to the YouTube site.</a:t>
            </a:r>
          </a:p>
        </p:txBody>
      </p:sp>
    </p:spTree>
    <p:extLst>
      <p:ext uri="{BB962C8B-B14F-4D97-AF65-F5344CB8AC3E}">
        <p14:creationId xmlns:p14="http://schemas.microsoft.com/office/powerpoint/2010/main" val="27067081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DA34B8A-FA8D-4E16-AD72-7B60B1C25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885D229-60DD-4D71-8181-10E781C149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B0DAA45-BE66-4F0C-93A6-519D94107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F449A3D-A43B-4688-BD89-35734D007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4E9975C-AF3D-48EF-B3F0-112A01A382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F00A076-2FEA-40D1-8F85-842481797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2E68741-6133-4CAA-BF3C-F0E6CF40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76C01C64-4A8B-42FC-93C5-2D6A3EBAB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D969AEA9-C1EE-45E1-9964-D9705492E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4845E67D-4E5B-44B3-AB74-5E95C839E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079CE317-680B-449C-A423-71C1FE069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8ABDB68-E3D5-448E-97D3-06FFEF680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B8DD7FEB-D9F3-4F5B-982C-36B0664D0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30" name="Freeform 5">
            <a:extLst>
              <a:ext uri="{FF2B5EF4-FFF2-40B4-BE49-F238E27FC236}">
                <a16:creationId xmlns:a16="http://schemas.microsoft.com/office/drawing/2014/main" id="{96BA11E4-0636-4FA9-A836-2A4FB1764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F7AB9C-00BC-FB49-894D-88809A8E1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539" y="1044678"/>
            <a:ext cx="6072776" cy="16223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Unit 8: Postwar to Postmodern</a:t>
            </a:r>
            <a:br>
              <a:rPr lang="en-US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endParaRPr lang="en-US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681882E-BDD0-4311-AF62-E80196285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6290102" y="977273"/>
            <a:ext cx="6053670" cy="4903455"/>
          </a:xfrm>
          <a:custGeom>
            <a:avLst/>
            <a:gdLst>
              <a:gd name="connsiteX0" fmla="*/ 6053670 w 6053670"/>
              <a:gd name="connsiteY0" fmla="*/ 1098 h 4903455"/>
              <a:gd name="connsiteX1" fmla="*/ 6053670 w 6053670"/>
              <a:gd name="connsiteY1" fmla="*/ 424590 h 4903455"/>
              <a:gd name="connsiteX2" fmla="*/ 6053670 w 6053670"/>
              <a:gd name="connsiteY2" fmla="*/ 1254558 h 4903455"/>
              <a:gd name="connsiteX3" fmla="*/ 6053670 w 6053670"/>
              <a:gd name="connsiteY3" fmla="*/ 4903455 h 4903455"/>
              <a:gd name="connsiteX4" fmla="*/ 0 w 6053670"/>
              <a:gd name="connsiteY4" fmla="*/ 4903455 h 4903455"/>
              <a:gd name="connsiteX5" fmla="*/ 0 w 6053670"/>
              <a:gd name="connsiteY5" fmla="*/ 1249853 h 4903455"/>
              <a:gd name="connsiteX6" fmla="*/ 0 w 6053670"/>
              <a:gd name="connsiteY6" fmla="*/ 424590 h 4903455"/>
              <a:gd name="connsiteX7" fmla="*/ 0 w 6053670"/>
              <a:gd name="connsiteY7" fmla="*/ 0 h 4903455"/>
              <a:gd name="connsiteX8" fmla="*/ 35717 w 6053670"/>
              <a:gd name="connsiteY8" fmla="*/ 5488 h 4903455"/>
              <a:gd name="connsiteX9" fmla="*/ 140445 w 6053670"/>
              <a:gd name="connsiteY9" fmla="*/ 21641 h 4903455"/>
              <a:gd name="connsiteX10" fmla="*/ 216722 w 6053670"/>
              <a:gd name="connsiteY10" fmla="*/ 32932 h 4903455"/>
              <a:gd name="connsiteX11" fmla="*/ 307527 w 6053670"/>
              <a:gd name="connsiteY11" fmla="*/ 44850 h 4903455"/>
              <a:gd name="connsiteX12" fmla="*/ 415282 w 6053670"/>
              <a:gd name="connsiteY12" fmla="*/ 59121 h 4903455"/>
              <a:gd name="connsiteX13" fmla="*/ 534539 w 6053670"/>
              <a:gd name="connsiteY13" fmla="*/ 74175 h 4903455"/>
              <a:gd name="connsiteX14" fmla="*/ 668931 w 6053670"/>
              <a:gd name="connsiteY14" fmla="*/ 90014 h 4903455"/>
              <a:gd name="connsiteX15" fmla="*/ 815430 w 6053670"/>
              <a:gd name="connsiteY15" fmla="*/ 106794 h 4903455"/>
              <a:gd name="connsiteX16" fmla="*/ 974641 w 6053670"/>
              <a:gd name="connsiteY16" fmla="*/ 123574 h 4903455"/>
              <a:gd name="connsiteX17" fmla="*/ 1144144 w 6053670"/>
              <a:gd name="connsiteY17" fmla="*/ 140667 h 4903455"/>
              <a:gd name="connsiteX18" fmla="*/ 1326965 w 6053670"/>
              <a:gd name="connsiteY18" fmla="*/ 156506 h 4903455"/>
              <a:gd name="connsiteX19" fmla="*/ 1518261 w 6053670"/>
              <a:gd name="connsiteY19" fmla="*/ 171717 h 4903455"/>
              <a:gd name="connsiteX20" fmla="*/ 1720453 w 6053670"/>
              <a:gd name="connsiteY20" fmla="*/ 185518 h 4903455"/>
              <a:gd name="connsiteX21" fmla="*/ 1931121 w 6053670"/>
              <a:gd name="connsiteY21" fmla="*/ 198690 h 4903455"/>
              <a:gd name="connsiteX22" fmla="*/ 2150869 w 6053670"/>
              <a:gd name="connsiteY22" fmla="*/ 211079 h 4903455"/>
              <a:gd name="connsiteX23" fmla="*/ 2263467 w 6053670"/>
              <a:gd name="connsiteY23" fmla="*/ 215470 h 4903455"/>
              <a:gd name="connsiteX24" fmla="*/ 2378487 w 6053670"/>
              <a:gd name="connsiteY24" fmla="*/ 220332 h 4903455"/>
              <a:gd name="connsiteX25" fmla="*/ 2495323 w 6053670"/>
              <a:gd name="connsiteY25" fmla="*/ 224879 h 4903455"/>
              <a:gd name="connsiteX26" fmla="*/ 2612764 w 6053670"/>
              <a:gd name="connsiteY26" fmla="*/ 227859 h 4903455"/>
              <a:gd name="connsiteX27" fmla="*/ 2732627 w 6053670"/>
              <a:gd name="connsiteY27" fmla="*/ 230525 h 4903455"/>
              <a:gd name="connsiteX28" fmla="*/ 2853700 w 6053670"/>
              <a:gd name="connsiteY28" fmla="*/ 233348 h 4903455"/>
              <a:gd name="connsiteX29" fmla="*/ 2977195 w 6053670"/>
              <a:gd name="connsiteY29" fmla="*/ 235229 h 4903455"/>
              <a:gd name="connsiteX30" fmla="*/ 3101900 w 6053670"/>
              <a:gd name="connsiteY30" fmla="*/ 235229 h 4903455"/>
              <a:gd name="connsiteX31" fmla="*/ 3227817 w 6053670"/>
              <a:gd name="connsiteY31" fmla="*/ 236170 h 4903455"/>
              <a:gd name="connsiteX32" fmla="*/ 3354944 w 6053670"/>
              <a:gd name="connsiteY32" fmla="*/ 235229 h 4903455"/>
              <a:gd name="connsiteX33" fmla="*/ 3483887 w 6053670"/>
              <a:gd name="connsiteY33" fmla="*/ 233348 h 4903455"/>
              <a:gd name="connsiteX34" fmla="*/ 3612830 w 6053670"/>
              <a:gd name="connsiteY34" fmla="*/ 231623 h 4903455"/>
              <a:gd name="connsiteX35" fmla="*/ 3743589 w 6053670"/>
              <a:gd name="connsiteY35" fmla="*/ 227859 h 4903455"/>
              <a:gd name="connsiteX36" fmla="*/ 3875559 w 6053670"/>
              <a:gd name="connsiteY36" fmla="*/ 223938 h 4903455"/>
              <a:gd name="connsiteX37" fmla="*/ 4007529 w 6053670"/>
              <a:gd name="connsiteY37" fmla="*/ 219391 h 4903455"/>
              <a:gd name="connsiteX38" fmla="*/ 4140710 w 6053670"/>
              <a:gd name="connsiteY38" fmla="*/ 212961 h 4903455"/>
              <a:gd name="connsiteX39" fmla="*/ 4275102 w 6053670"/>
              <a:gd name="connsiteY39" fmla="*/ 205277 h 4903455"/>
              <a:gd name="connsiteX40" fmla="*/ 4410098 w 6053670"/>
              <a:gd name="connsiteY40" fmla="*/ 197907 h 4903455"/>
              <a:gd name="connsiteX41" fmla="*/ 4545096 w 6053670"/>
              <a:gd name="connsiteY41" fmla="*/ 188498 h 4903455"/>
              <a:gd name="connsiteX42" fmla="*/ 4681909 w 6053670"/>
              <a:gd name="connsiteY42" fmla="*/ 177207 h 4903455"/>
              <a:gd name="connsiteX43" fmla="*/ 4816905 w 6053670"/>
              <a:gd name="connsiteY43" fmla="*/ 165916 h 4903455"/>
              <a:gd name="connsiteX44" fmla="*/ 4954323 w 6053670"/>
              <a:gd name="connsiteY44" fmla="*/ 152899 h 4903455"/>
              <a:gd name="connsiteX45" fmla="*/ 5092347 w 6053670"/>
              <a:gd name="connsiteY45" fmla="*/ 138629 h 4903455"/>
              <a:gd name="connsiteX46" fmla="*/ 5228555 w 6053670"/>
              <a:gd name="connsiteY46" fmla="*/ 123574 h 4903455"/>
              <a:gd name="connsiteX47" fmla="*/ 5366578 w 6053670"/>
              <a:gd name="connsiteY47" fmla="*/ 106010 h 4903455"/>
              <a:gd name="connsiteX48" fmla="*/ 5503997 w 6053670"/>
              <a:gd name="connsiteY48" fmla="*/ 87192 h 4903455"/>
              <a:gd name="connsiteX49" fmla="*/ 5642020 w 6053670"/>
              <a:gd name="connsiteY49" fmla="*/ 68530 h 4903455"/>
              <a:gd name="connsiteX50" fmla="*/ 5779438 w 6053670"/>
              <a:gd name="connsiteY50" fmla="*/ 46733 h 4903455"/>
              <a:gd name="connsiteX51" fmla="*/ 5916251 w 6053670"/>
              <a:gd name="connsiteY51" fmla="*/ 24464 h 490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4903455">
                <a:moveTo>
                  <a:pt x="6053670" y="1098"/>
                </a:moveTo>
                <a:lnTo>
                  <a:pt x="6053670" y="424590"/>
                </a:lnTo>
                <a:lnTo>
                  <a:pt x="6053670" y="1254558"/>
                </a:lnTo>
                <a:lnTo>
                  <a:pt x="6053670" y="4903455"/>
                </a:lnTo>
                <a:lnTo>
                  <a:pt x="0" y="4903455"/>
                </a:lnTo>
                <a:lnTo>
                  <a:pt x="0" y="1249853"/>
                </a:lnTo>
                <a:lnTo>
                  <a:pt x="0" y="424590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pic>
        <p:nvPicPr>
          <p:cNvPr id="8" name="Content Placeholder 7" descr="A map of a tree&#10;&#10;Description automatically generated">
            <a:extLst>
              <a:ext uri="{FF2B5EF4-FFF2-40B4-BE49-F238E27FC236}">
                <a16:creationId xmlns:a16="http://schemas.microsoft.com/office/drawing/2014/main" id="{EBF4F174-D63A-9149-8B5E-8DCA7A6010A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7418226" y="678381"/>
            <a:ext cx="4125317" cy="5518819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EADD3260-4BDA-459B-A162-5E1B897E3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83DA7DD-CA37-4ED7-8710-48E56B063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92F2E3C-66CD-4DEB-BA14-2A5912B65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F9B78-FCAA-F14C-94F9-EA50AA6D0E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9098" y="2418735"/>
            <a:ext cx="6072776" cy="381174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Absorb Activity:</a:t>
            </a:r>
          </a:p>
          <a:p>
            <a:r>
              <a:rPr lang="en-US">
                <a:solidFill>
                  <a:srgbClr val="FFFFFF"/>
                </a:solidFill>
              </a:rPr>
              <a:t>Explore textbook chapters highlighting individual artists and their work with descriptions on how to “read” the work formally.</a:t>
            </a:r>
          </a:p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439502-ED6F-6C4E-9FA5-2640846818B1}"/>
              </a:ext>
            </a:extLst>
          </p:cNvPr>
          <p:cNvSpPr/>
          <p:nvPr/>
        </p:nvSpPr>
        <p:spPr>
          <a:xfrm>
            <a:off x="10415588" y="0"/>
            <a:ext cx="728662" cy="120015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47D65C-371C-2448-BDAE-01165D0DB38F}"/>
              </a:ext>
            </a:extLst>
          </p:cNvPr>
          <p:cNvSpPr txBox="1"/>
          <p:nvPr/>
        </p:nvSpPr>
        <p:spPr>
          <a:xfrm>
            <a:off x="1154954" y="542925"/>
            <a:ext cx="2874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Slide #8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2A7C8C-1A4C-F345-9A05-035993209310}"/>
              </a:ext>
            </a:extLst>
          </p:cNvPr>
          <p:cNvSpPr txBox="1"/>
          <p:nvPr/>
        </p:nvSpPr>
        <p:spPr>
          <a:xfrm>
            <a:off x="748145" y="5106390"/>
            <a:ext cx="5688281" cy="73866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Links will be provided to a University approved art history textbook through their online library.  Students will be directed to each required chapter through text clicks.</a:t>
            </a:r>
          </a:p>
        </p:txBody>
      </p:sp>
    </p:spTree>
    <p:extLst>
      <p:ext uri="{BB962C8B-B14F-4D97-AF65-F5344CB8AC3E}">
        <p14:creationId xmlns:p14="http://schemas.microsoft.com/office/powerpoint/2010/main" val="2154354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D7BE5-749F-CC4F-A9E5-3EB0360BC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9DE572-0744-BF4A-9DB9-7E5BC477A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Bambach</a:t>
            </a:r>
            <a:r>
              <a:rPr lang="en-US" dirty="0"/>
              <a:t>, C. (2002). Anatomy in the renaissance.  Metropolitan Museum of Art. Retrieved from: </a:t>
            </a:r>
            <a:r>
              <a:rPr lang="en-US" dirty="0">
                <a:hlinkClick r:id="rId2"/>
              </a:rPr>
              <a:t>https://www.metmuseum.org/toah/hd/anat/hd_anat.htm</a:t>
            </a:r>
            <a:endParaRPr lang="en-US" dirty="0"/>
          </a:p>
          <a:p>
            <a:r>
              <a:rPr lang="en-US" dirty="0" err="1"/>
              <a:t>CrashCourse</a:t>
            </a:r>
            <a:r>
              <a:rPr lang="en-US" dirty="0"/>
              <a:t>. (2019, Apr. 19). Florence and the renaissance: crash course European history. [YouTube]. Retrieved from: </a:t>
            </a:r>
            <a:r>
              <a:rPr lang="en-US" dirty="0">
                <a:hlinkClick r:id="rId3"/>
              </a:rPr>
              <a:t>https://www.youtube.com/watch?v=tecocKSclwc&amp;vl=en</a:t>
            </a:r>
            <a:endParaRPr lang="en-US" dirty="0"/>
          </a:p>
          <a:p>
            <a:r>
              <a:rPr lang="en-US" dirty="0"/>
              <a:t>Metropolitan Museum of Art. (2002). Architecture in renaissance Italy. Retrieved from: </a:t>
            </a:r>
            <a:r>
              <a:rPr lang="en-US" dirty="0">
                <a:hlinkClick r:id="rId4"/>
              </a:rPr>
              <a:t>https://www.metmuseum.org/toah/hd/itar/hd_itar.htm</a:t>
            </a:r>
            <a:endParaRPr lang="en-US" dirty="0"/>
          </a:p>
          <a:p>
            <a:r>
              <a:rPr lang="en-US" dirty="0" err="1"/>
              <a:t>Smarthistory</a:t>
            </a:r>
            <a:r>
              <a:rPr lang="en-US" dirty="0"/>
              <a:t>. (2017, May 10). Picasso, still life with chair caning. [YouTube]. Retrieved from: </a:t>
            </a:r>
            <a:r>
              <a:rPr lang="en-US" dirty="0">
                <a:hlinkClick r:id="rId5"/>
              </a:rPr>
              <a:t>https://www.youtube.com/watch?v=1E91KmfiUGY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9889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985</Words>
  <Application>Microsoft Macintosh PowerPoint</Application>
  <PresentationFormat>Widescreen</PresentationFormat>
  <Paragraphs>64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 3</vt:lpstr>
      <vt:lpstr>Ion Boardroom</vt:lpstr>
      <vt:lpstr>Online Art History II Development</vt:lpstr>
      <vt:lpstr>Unit 1: 13th-15th Century Italy and Northern Europe  </vt:lpstr>
      <vt:lpstr>Unit 2: The Early and High Renaissance in Italy </vt:lpstr>
      <vt:lpstr>Unit 3: The Late Renaissance and Reformation  </vt:lpstr>
      <vt:lpstr>Unit 4: The Baroque in Western Europe </vt:lpstr>
      <vt:lpstr>Unit 5: The Age of Enlightenment and Romanticism  </vt:lpstr>
      <vt:lpstr>Unit 6: Realism, Impressionism, and Post-Impressionism  </vt:lpstr>
      <vt:lpstr>Unit 7: Toward Abstraction: The Modernist Movement </vt:lpstr>
      <vt:lpstr>Unit 8: Postwar to Postmodern 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Art History II Development</dc:title>
  <dc:creator>tracy.collamore@students.post.edu</dc:creator>
  <cp:lastModifiedBy>tracy.collamore@students.post.edu</cp:lastModifiedBy>
  <cp:revision>4</cp:revision>
  <dcterms:created xsi:type="dcterms:W3CDTF">2020-05-17T16:33:34Z</dcterms:created>
  <dcterms:modified xsi:type="dcterms:W3CDTF">2020-05-17T18:26:20Z</dcterms:modified>
</cp:coreProperties>
</file>