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59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12"/>
    <p:restoredTop sz="94624"/>
  </p:normalViewPr>
  <p:slideViewPr>
    <p:cSldViewPr snapToGrid="0" snapToObjects="1">
      <p:cViewPr>
        <p:scale>
          <a:sx n="71" d="100"/>
          <a:sy n="71" d="100"/>
        </p:scale>
        <p:origin x="1224" y="1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2F84762E-7FCC-4EAF-B9E7-CE7214491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927A1389-2A5D-4886-AD82-F213767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sp>
        <p:nvSpPr>
          <p:cNvPr id="79" name="Rectangle 70">
            <a:extLst>
              <a:ext uri="{FF2B5EF4-FFF2-40B4-BE49-F238E27FC236}">
                <a16:creationId xmlns:a16="http://schemas.microsoft.com/office/drawing/2014/main" id="{A1038667-0C3F-4764-A24D-DA9D9B474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2">
            <a:extLst>
              <a:ext uri="{FF2B5EF4-FFF2-40B4-BE49-F238E27FC236}">
                <a16:creationId xmlns:a16="http://schemas.microsoft.com/office/drawing/2014/main" id="{6AC2195B-895A-4535-8ECD-9F5B669C5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81" name="Rectangle 74">
            <a:extLst>
              <a:ext uri="{FF2B5EF4-FFF2-40B4-BE49-F238E27FC236}">
                <a16:creationId xmlns:a16="http://schemas.microsoft.com/office/drawing/2014/main" id="{571EEFCA-9235-4BC2-85C3-A4EC6EE57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BB92FD-AC53-3049-9F6B-EFD61EC9A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063262"/>
            <a:ext cx="3739278" cy="2661138"/>
          </a:xfrm>
        </p:spPr>
        <p:txBody>
          <a:bodyPr anchor="ctr">
            <a:normAutofit/>
          </a:bodyPr>
          <a:lstStyle/>
          <a:p>
            <a:r>
              <a:rPr lang="en-US" sz="4600"/>
              <a:t>Future Vision of Education at Post University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BACF1-55AC-2C47-878F-8E894FED5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3" y="5101298"/>
            <a:ext cx="3739277" cy="1116622"/>
          </a:xfrm>
        </p:spPr>
        <p:txBody>
          <a:bodyPr>
            <a:normAutofit/>
          </a:bodyPr>
          <a:lstStyle/>
          <a:p>
            <a:r>
              <a:rPr lang="en-US"/>
              <a:t>Tracy Collamore</a:t>
            </a:r>
          </a:p>
          <a:p>
            <a:r>
              <a:rPr lang="en-US"/>
              <a:t>Post University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068654-E08B-2542-98A0-98B2142C7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606" y="1347230"/>
            <a:ext cx="6260963" cy="416354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697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4055289-E0C6-4BD3-83C1-D3C305932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4CDAE66-F055-2549-88FE-1C9981F82F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5"/>
          <a:srcRect b="15414"/>
          <a:stretch/>
        </p:blipFill>
        <p:spPr>
          <a:xfrm>
            <a:off x="3176" y="-2"/>
            <a:ext cx="12191980" cy="685800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D0E302E-D9CD-4301-A67C-2F0F43791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16667"/>
            <a:ext cx="10439400" cy="3793206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A457133-9802-4229-B919-FF91AE235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5174CBE-3C8C-4936-BADC-26BFB4F07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3DDE23-ED18-B24F-A088-CEDDB058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History: Past &amp; Present @ Post University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4CBD692-4D03-4764-98E3-F9578385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32BC668-4D51-4090-89E3-5613B832E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8E495-9B9E-7445-96FF-168F68705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1" y="2336873"/>
            <a:ext cx="9613861" cy="33950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An accredited, four year institution of higher learning located in Waterbury, 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Founded in 1890, has maintained its mission to “provide students with the knowledge, personal skills and experiences required to become leaders in their chosen careers.” (“About Post: Mission”, 2019)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Expanding online programs to include advanced degrees and professional certificates since 1990 as well 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Maintains a traditional campus for day students representing a diverse demographic in its student body. (“About Post”, 2019)</a:t>
            </a:r>
          </a:p>
        </p:txBody>
      </p:sp>
    </p:spTree>
    <p:extLst>
      <p:ext uri="{BB962C8B-B14F-4D97-AF65-F5344CB8AC3E}">
        <p14:creationId xmlns:p14="http://schemas.microsoft.com/office/powerpoint/2010/main" val="176773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EDC22-35BE-AC46-AC03-60A9CAF8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653" y="753228"/>
            <a:ext cx="8036351" cy="1583645"/>
          </a:xfrm>
        </p:spPr>
        <p:txBody>
          <a:bodyPr>
            <a:normAutofit/>
          </a:bodyPr>
          <a:lstStyle/>
          <a:p>
            <a:r>
              <a:rPr lang="en-US" dirty="0"/>
              <a:t>Technology @ Post University</a:t>
            </a:r>
            <a:br>
              <a:rPr lang="en-US" dirty="0"/>
            </a:br>
            <a:r>
              <a:rPr lang="en-US" dirty="0"/>
              <a:t>	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0AA46-7EC0-E745-9AF6-D86AD1CC14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 fontScale="77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Learning Analytics &amp; Adaptive Learning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Technology caters to individuals’ needs, strengths, and </a:t>
            </a:r>
            <a:r>
              <a:rPr lang="en-US" sz="2600" dirty="0"/>
              <a:t>weaknesses in education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Designing methods of tracking student response rates and engagement online.</a:t>
            </a:r>
          </a:p>
          <a:p>
            <a:endParaRPr lang="en-US" dirty="0"/>
          </a:p>
          <a:p>
            <a:r>
              <a:rPr lang="en-US" dirty="0"/>
              <a:t>Includes recognizing basic emotions. </a:t>
            </a:r>
            <a:r>
              <a:rPr lang="en-US" sz="1400" dirty="0"/>
              <a:t>(</a:t>
            </a:r>
            <a:r>
              <a:rPr lang="en-US" sz="1400" dirty="0" err="1"/>
              <a:t>Durney</a:t>
            </a:r>
            <a:r>
              <a:rPr lang="en-US" sz="1400" dirty="0"/>
              <a:t>, </a:t>
            </a:r>
            <a:r>
              <a:rPr lang="en-US" sz="1400" dirty="0" err="1"/>
              <a:t>Milescu</a:t>
            </a:r>
            <a:r>
              <a:rPr lang="en-US" sz="1400" dirty="0"/>
              <a:t>, </a:t>
            </a:r>
            <a:r>
              <a:rPr lang="en-US" sz="1400" dirty="0" err="1"/>
              <a:t>Rughinis</a:t>
            </a:r>
            <a:r>
              <a:rPr lang="en-US" sz="1400" dirty="0"/>
              <a:t> &amp; </a:t>
            </a:r>
            <a:r>
              <a:rPr lang="en-US" sz="1400" dirty="0" err="1"/>
              <a:t>Posea</a:t>
            </a:r>
            <a:r>
              <a:rPr lang="en-US" sz="1400" dirty="0"/>
              <a:t>, 2015).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B20836-4C14-A042-B377-12A66A95F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123" y="2585067"/>
            <a:ext cx="4700058" cy="3599316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BYOD (Bring Your Own Device)</a:t>
            </a:r>
          </a:p>
          <a:p>
            <a:endParaRPr lang="en-US" dirty="0"/>
          </a:p>
          <a:p>
            <a:r>
              <a:rPr lang="en-US" dirty="0">
                <a:solidFill>
                  <a:schemeClr val="tx2"/>
                </a:solidFill>
              </a:rPr>
              <a:t>Devices offer the resources to research class content in real time.</a:t>
            </a:r>
            <a:r>
              <a:rPr lang="en-US" dirty="0"/>
              <a:t>  </a:t>
            </a:r>
          </a:p>
          <a:p>
            <a:endParaRPr lang="en-US" dirty="0"/>
          </a:p>
          <a:p>
            <a:r>
              <a:rPr lang="en-US" dirty="0"/>
              <a:t>BYOD is essential for STEM and prepares students for today’s technological advancements. </a:t>
            </a:r>
            <a:r>
              <a:rPr lang="en-US" sz="1400" dirty="0"/>
              <a:t>(</a:t>
            </a:r>
            <a:r>
              <a:rPr lang="en-US" sz="1400" dirty="0" err="1"/>
              <a:t>Berek</a:t>
            </a:r>
            <a:r>
              <a:rPr lang="en-US" sz="1400" dirty="0"/>
              <a:t>, 2018)</a:t>
            </a:r>
          </a:p>
          <a:p>
            <a:endParaRPr lang="en-US" dirty="0"/>
          </a:p>
          <a:p>
            <a:r>
              <a:rPr lang="en-US" dirty="0"/>
              <a:t>Students have the ability to interact with global resources and trending technology in a way that cannot be accomplished otherwise.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03C54D-612D-CA42-8885-12371DEC6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449" y="173709"/>
            <a:ext cx="2411358" cy="241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57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4500-1761-C840-A3DE-E8935DC3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Futuring</a:t>
            </a:r>
            <a:r>
              <a:rPr lang="en-US" dirty="0"/>
              <a:t> Techniques: Pros and 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9807A-4875-364F-AABF-4E2D723A32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0321" y="2908373"/>
            <a:ext cx="4698358" cy="3599316"/>
          </a:xfrm>
        </p:spPr>
        <p:txBody>
          <a:bodyPr/>
          <a:lstStyle/>
          <a:p>
            <a:r>
              <a:rPr lang="en-US" dirty="0"/>
              <a:t>Sound ideas for potential changes</a:t>
            </a:r>
          </a:p>
          <a:p>
            <a:r>
              <a:rPr lang="en-US" dirty="0"/>
              <a:t>Research past and current trends to plan for future</a:t>
            </a:r>
          </a:p>
          <a:p>
            <a:r>
              <a:rPr lang="en-US" dirty="0"/>
              <a:t>Respond </a:t>
            </a:r>
            <a:r>
              <a:rPr lang="en-US" i="1" dirty="0"/>
              <a:t>proactively </a:t>
            </a:r>
            <a:endParaRPr lang="en-US" dirty="0"/>
          </a:p>
          <a:p>
            <a:r>
              <a:rPr lang="en-US" dirty="0">
                <a:solidFill>
                  <a:schemeClr val="accent6"/>
                </a:solidFill>
              </a:rPr>
              <a:t>Cannot predict the future</a:t>
            </a:r>
          </a:p>
          <a:p>
            <a:r>
              <a:rPr lang="en-US" dirty="0">
                <a:solidFill>
                  <a:schemeClr val="accent6"/>
                </a:solidFill>
              </a:rPr>
              <a:t>Requires experience</a:t>
            </a:r>
          </a:p>
          <a:p>
            <a:r>
              <a:rPr lang="en-US" dirty="0">
                <a:solidFill>
                  <a:schemeClr val="accent6"/>
                </a:solidFill>
              </a:rPr>
              <a:t>No “wishful thinking”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D5101D-8B67-6C47-B17B-54BAD7483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1772" y="2908373"/>
            <a:ext cx="5302477" cy="3599316"/>
          </a:xfrm>
        </p:spPr>
        <p:txBody>
          <a:bodyPr/>
          <a:lstStyle/>
          <a:p>
            <a:r>
              <a:rPr lang="en-US" dirty="0"/>
              <a:t>Research the experts and consider potential impacts</a:t>
            </a:r>
          </a:p>
          <a:p>
            <a:r>
              <a:rPr lang="en-US" dirty="0"/>
              <a:t>Summarized, organized</a:t>
            </a:r>
          </a:p>
          <a:p>
            <a:r>
              <a:rPr lang="en-US" dirty="0"/>
              <a:t>Chart implications and importance</a:t>
            </a:r>
          </a:p>
          <a:p>
            <a:r>
              <a:rPr lang="en-US" dirty="0">
                <a:solidFill>
                  <a:schemeClr val="accent6"/>
                </a:solidFill>
              </a:rPr>
              <a:t>Personal bias discredits information</a:t>
            </a:r>
          </a:p>
          <a:p>
            <a:r>
              <a:rPr lang="en-US" dirty="0">
                <a:solidFill>
                  <a:schemeClr val="accent6"/>
                </a:solidFill>
              </a:rPr>
              <a:t>May rely on other institution’s </a:t>
            </a:r>
            <a:r>
              <a:rPr lang="en-US" dirty="0" err="1">
                <a:solidFill>
                  <a:schemeClr val="accent6"/>
                </a:solidFill>
              </a:rPr>
              <a:t>futuring</a:t>
            </a:r>
            <a:r>
              <a:rPr lang="en-US" dirty="0">
                <a:solidFill>
                  <a:schemeClr val="accent6"/>
                </a:solidFill>
              </a:rPr>
              <a:t> strategies instead of creating their own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D79E79-006E-E549-80ED-453FCFE8F5C3}"/>
              </a:ext>
            </a:extLst>
          </p:cNvPr>
          <p:cNvSpPr txBox="1"/>
          <p:nvPr/>
        </p:nvSpPr>
        <p:spPr>
          <a:xfrm>
            <a:off x="680321" y="2152650"/>
            <a:ext cx="3886200" cy="523220"/>
          </a:xfrm>
          <a:prstGeom prst="rect">
            <a:avLst/>
          </a:prstGeom>
          <a:gradFill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Scenarios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96D0EF-D9AA-6A41-9480-8DB869FDB0FC}"/>
              </a:ext>
            </a:extLst>
          </p:cNvPr>
          <p:cNvSpPr txBox="1"/>
          <p:nvPr/>
        </p:nvSpPr>
        <p:spPr>
          <a:xfrm>
            <a:off x="6549910" y="2152650"/>
            <a:ext cx="3886200" cy="523220"/>
          </a:xfrm>
          <a:prstGeom prst="rect">
            <a:avLst/>
          </a:prstGeom>
          <a:gradFill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Scanning</a:t>
            </a:r>
          </a:p>
        </p:txBody>
      </p:sp>
    </p:spTree>
    <p:extLst>
      <p:ext uri="{BB962C8B-B14F-4D97-AF65-F5344CB8AC3E}">
        <p14:creationId xmlns:p14="http://schemas.microsoft.com/office/powerpoint/2010/main" val="1414465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D23CA112-92C4-FC4E-A524-AA64B605E01C}"/>
              </a:ext>
            </a:extLst>
          </p:cNvPr>
          <p:cNvSpPr txBox="1"/>
          <p:nvPr/>
        </p:nvSpPr>
        <p:spPr>
          <a:xfrm>
            <a:off x="4238625" y="208240"/>
            <a:ext cx="3714750" cy="523220"/>
          </a:xfrm>
          <a:prstGeom prst="rect">
            <a:avLst/>
          </a:prstGeom>
          <a:gradFill>
            <a:gsLst>
              <a:gs pos="0">
                <a:schemeClr val="bg2">
                  <a:tint val="96000"/>
                  <a:shade val="100000"/>
                  <a:hueMod val="270000"/>
                  <a:satMod val="200000"/>
                  <a:lumMod val="128000"/>
                </a:schemeClr>
              </a:gs>
              <a:gs pos="50000">
                <a:schemeClr val="bg2">
                  <a:shade val="100000"/>
                  <a:hueMod val="100000"/>
                  <a:satMod val="110000"/>
                  <a:lumMod val="130000"/>
                </a:schemeClr>
              </a:gs>
              <a:gs pos="100000">
                <a:schemeClr val="bg2">
                  <a:shade val="78000"/>
                  <a:hueMod val="44000"/>
                  <a:satMod val="200000"/>
                  <a:lumMod val="69000"/>
                </a:schemeClr>
              </a:gs>
            </a:gsLst>
            <a:lin ang="252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Scenarios &amp; Scanning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6226EA-94DE-5D45-AE5B-422325A672D7}"/>
              </a:ext>
            </a:extLst>
          </p:cNvPr>
          <p:cNvSpPr txBox="1"/>
          <p:nvPr/>
        </p:nvSpPr>
        <p:spPr>
          <a:xfrm>
            <a:off x="209550" y="1395055"/>
            <a:ext cx="70104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Work together to develop sound future strategies</a:t>
            </a: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6DE4081C-D0D4-AE49-8B55-165206CB6EE8}"/>
              </a:ext>
            </a:extLst>
          </p:cNvPr>
          <p:cNvSpPr/>
          <p:nvPr/>
        </p:nvSpPr>
        <p:spPr>
          <a:xfrm>
            <a:off x="3028950" y="1856720"/>
            <a:ext cx="685800" cy="60204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B0BF34-788B-5C46-B6CC-2955E3F6E59E}"/>
              </a:ext>
            </a:extLst>
          </p:cNvPr>
          <p:cNvSpPr txBox="1"/>
          <p:nvPr/>
        </p:nvSpPr>
        <p:spPr>
          <a:xfrm>
            <a:off x="209550" y="2520315"/>
            <a:ext cx="701040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Create plausible system to think proactively and meet the needs of the future before they arise</a:t>
            </a:r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6685EF66-287E-3548-8562-7B9069E093D2}"/>
              </a:ext>
            </a:extLst>
          </p:cNvPr>
          <p:cNvSpPr/>
          <p:nvPr/>
        </p:nvSpPr>
        <p:spPr>
          <a:xfrm>
            <a:off x="2647951" y="3351312"/>
            <a:ext cx="1466850" cy="602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BF1CA18-D2AB-8047-97FD-D1B2E1C0E551}"/>
              </a:ext>
            </a:extLst>
          </p:cNvPr>
          <p:cNvSpPr txBox="1"/>
          <p:nvPr/>
        </p:nvSpPr>
        <p:spPr>
          <a:xfrm>
            <a:off x="209550" y="3994901"/>
            <a:ext cx="7010400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Especially necessary in education:</a:t>
            </a:r>
          </a:p>
          <a:p>
            <a:pPr algn="ctr"/>
            <a:r>
              <a:rPr lang="en-US" sz="2400" dirty="0" err="1">
                <a:solidFill>
                  <a:schemeClr val="bg2"/>
                </a:solidFill>
              </a:rPr>
              <a:t>Futuring</a:t>
            </a:r>
            <a:r>
              <a:rPr lang="en-US" sz="2400" dirty="0">
                <a:solidFill>
                  <a:schemeClr val="bg2"/>
                </a:solidFill>
              </a:rPr>
              <a:t>, when successful, uses past and present trends to create a future plan that will prepare students for their future.</a:t>
            </a:r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A5125745-A648-D447-A388-5EFC92282B5E}"/>
              </a:ext>
            </a:extLst>
          </p:cNvPr>
          <p:cNvSpPr/>
          <p:nvPr/>
        </p:nvSpPr>
        <p:spPr>
          <a:xfrm>
            <a:off x="7219950" y="1387225"/>
            <a:ext cx="876300" cy="509900"/>
          </a:xfrm>
          <a:prstGeom prst="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804FCB37-ADD3-234C-A7BC-E7776AAAFE7D}"/>
              </a:ext>
            </a:extLst>
          </p:cNvPr>
          <p:cNvSpPr/>
          <p:nvPr/>
        </p:nvSpPr>
        <p:spPr>
          <a:xfrm>
            <a:off x="7219950" y="2676342"/>
            <a:ext cx="876300" cy="522558"/>
          </a:xfrm>
          <a:prstGeom prst="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064D9F7-9D73-DB46-8161-D99FB2A8C76F}"/>
              </a:ext>
            </a:extLst>
          </p:cNvPr>
          <p:cNvSpPr txBox="1"/>
          <p:nvPr/>
        </p:nvSpPr>
        <p:spPr>
          <a:xfrm>
            <a:off x="8096250" y="1324867"/>
            <a:ext cx="37338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Cannot predict the future with 100% accuracy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94B3C8-2F7F-BD4B-AE5F-4326E04F0E7D}"/>
              </a:ext>
            </a:extLst>
          </p:cNvPr>
          <p:cNvSpPr txBox="1"/>
          <p:nvPr/>
        </p:nvSpPr>
        <p:spPr>
          <a:xfrm>
            <a:off x="8096250" y="2604323"/>
            <a:ext cx="35433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Results can be biased from personal opinion resulting in ineffective strategies</a:t>
            </a:r>
          </a:p>
        </p:txBody>
      </p:sp>
      <p:sp>
        <p:nvSpPr>
          <p:cNvPr id="37" name="Down Arrow 36">
            <a:extLst>
              <a:ext uri="{FF2B5EF4-FFF2-40B4-BE49-F238E27FC236}">
                <a16:creationId xmlns:a16="http://schemas.microsoft.com/office/drawing/2014/main" id="{1CBEB4E4-3D2F-0142-A7FD-E617F954DD47}"/>
              </a:ext>
            </a:extLst>
          </p:cNvPr>
          <p:cNvSpPr/>
          <p:nvPr/>
        </p:nvSpPr>
        <p:spPr>
          <a:xfrm>
            <a:off x="9439275" y="3619986"/>
            <a:ext cx="1047750" cy="9505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E5E6FEA-D3DC-FC4A-8C90-A7EAACBF73B5}"/>
              </a:ext>
            </a:extLst>
          </p:cNvPr>
          <p:cNvSpPr txBox="1"/>
          <p:nvPr/>
        </p:nvSpPr>
        <p:spPr>
          <a:xfrm>
            <a:off x="8096250" y="4570512"/>
            <a:ext cx="35433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Students will not be prepared for the future without sound strategies</a:t>
            </a:r>
          </a:p>
        </p:txBody>
      </p:sp>
      <p:sp>
        <p:nvSpPr>
          <p:cNvPr id="39" name="Down Arrow 38">
            <a:extLst>
              <a:ext uri="{FF2B5EF4-FFF2-40B4-BE49-F238E27FC236}">
                <a16:creationId xmlns:a16="http://schemas.microsoft.com/office/drawing/2014/main" id="{4D5F1964-518C-F841-B4E0-97FF3E457E6F}"/>
              </a:ext>
            </a:extLst>
          </p:cNvPr>
          <p:cNvSpPr/>
          <p:nvPr/>
        </p:nvSpPr>
        <p:spPr>
          <a:xfrm>
            <a:off x="9620250" y="2017518"/>
            <a:ext cx="685800" cy="602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20D2261-A9E2-A24D-82F3-B4616D53329E}"/>
              </a:ext>
            </a:extLst>
          </p:cNvPr>
          <p:cNvSpPr txBox="1"/>
          <p:nvPr/>
        </p:nvSpPr>
        <p:spPr>
          <a:xfrm>
            <a:off x="402283" y="439072"/>
            <a:ext cx="1445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Pros:</a:t>
            </a:r>
            <a:r>
              <a:rPr lang="en-US" dirty="0"/>
              <a:t>:</a:t>
            </a:r>
          </a:p>
        </p:txBody>
      </p:sp>
      <p:sp>
        <p:nvSpPr>
          <p:cNvPr id="41" name="Down Arrow 40">
            <a:extLst>
              <a:ext uri="{FF2B5EF4-FFF2-40B4-BE49-F238E27FC236}">
                <a16:creationId xmlns:a16="http://schemas.microsoft.com/office/drawing/2014/main" id="{9A9F71A0-EF06-E348-A74E-09B6FB717B0C}"/>
              </a:ext>
            </a:extLst>
          </p:cNvPr>
          <p:cNvSpPr/>
          <p:nvPr/>
        </p:nvSpPr>
        <p:spPr>
          <a:xfrm>
            <a:off x="1295400" y="751466"/>
            <a:ext cx="685800" cy="60204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>
            <a:extLst>
              <a:ext uri="{FF2B5EF4-FFF2-40B4-BE49-F238E27FC236}">
                <a16:creationId xmlns:a16="http://schemas.microsoft.com/office/drawing/2014/main" id="{5F9DD0B9-9BC9-3141-BC0B-4CB225FF97A1}"/>
              </a:ext>
            </a:extLst>
          </p:cNvPr>
          <p:cNvSpPr/>
          <p:nvPr/>
        </p:nvSpPr>
        <p:spPr>
          <a:xfrm>
            <a:off x="9620250" y="732500"/>
            <a:ext cx="685800" cy="60204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1A0DEC5-5B12-0842-BD68-DF9CC8FD6570}"/>
              </a:ext>
            </a:extLst>
          </p:cNvPr>
          <p:cNvSpPr txBox="1"/>
          <p:nvPr/>
        </p:nvSpPr>
        <p:spPr>
          <a:xfrm>
            <a:off x="10487025" y="439072"/>
            <a:ext cx="1445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:Cons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14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12FA-0FD7-234B-80B3-E96B00F5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Technology Trends: Future of Education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3D0BB-B927-5D4A-B213-0881E08049C0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Current academic model: analytical learning.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“It is not simply about “how” you learn but what things you “know.” (Leer &amp; </a:t>
            </a:r>
            <a:r>
              <a:rPr lang="en-US" sz="2000" dirty="0" err="1"/>
              <a:t>Ratsa</a:t>
            </a:r>
            <a:r>
              <a:rPr lang="en-US" sz="2000" dirty="0"/>
              <a:t>, 2013, p. 16)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Computer-based learning: customize education to each student.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3279F7-4EF9-C240-88AA-045DE5AAD9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48862" y="2310865"/>
            <a:ext cx="3063240" cy="576262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Virtual Reality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F27254-295F-E34E-BF1F-2C80EA82554F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948862" y="3022673"/>
            <a:ext cx="3063240" cy="291351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Virtual reality: immersive learning with the ability to experience places, cultures, and past civilizations by being a virtual part of them.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Practice Latin, History and Art by virtually experiencing the Ancient Roman civilization.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38F1552-68B7-6D45-B949-08C2BEB289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30941" y="2289583"/>
            <a:ext cx="3070025" cy="576262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Online Learning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0DE13A3-F4DF-9D4D-B4E8-5608271D6C0D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230941" y="3022672"/>
            <a:ext cx="3070025" cy="291351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Online college: provide students access to a quality education focusing on student-lead, technology-driven education.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Encourages independent thought, critical thinking skills, improves technological fluency, and creates graduates capable of entering the 21</a:t>
            </a:r>
            <a:r>
              <a:rPr lang="en-US" sz="1800" baseline="30000" dirty="0"/>
              <a:t>st</a:t>
            </a:r>
            <a:r>
              <a:rPr lang="en-US" sz="1800" dirty="0"/>
              <a:t>-century workforce.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627764-234D-A348-BFFA-B9D4B3800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Computer Learning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AF5725-1DE8-4D4C-A0F2-EF3223699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00" y="-4159"/>
            <a:ext cx="4076700" cy="244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93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35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5" name="Picture 37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66" name="Picture 39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7" name="Rectangle 41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" name="Rectangle 43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69" name="Rectangle 45">
            <a:extLst>
              <a:ext uri="{FF2B5EF4-FFF2-40B4-BE49-F238E27FC236}">
                <a16:creationId xmlns:a16="http://schemas.microsoft.com/office/drawing/2014/main" id="{E4055289-E0C6-4BD3-83C1-D3C305932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A3BCF5A-D14A-2A43-8B92-B033540BA5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t="18145" b="6855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70" name="Rectangle 47">
            <a:extLst>
              <a:ext uri="{FF2B5EF4-FFF2-40B4-BE49-F238E27FC236}">
                <a16:creationId xmlns:a16="http://schemas.microsoft.com/office/drawing/2014/main" id="{3D0E302E-D9CD-4301-A67C-2F0F43791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16667"/>
            <a:ext cx="10439400" cy="3793206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1" name="Picture 49">
            <a:extLst>
              <a:ext uri="{FF2B5EF4-FFF2-40B4-BE49-F238E27FC236}">
                <a16:creationId xmlns:a16="http://schemas.microsoft.com/office/drawing/2014/main" id="{CA457133-9802-4229-B919-FF91AE235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sp>
        <p:nvSpPr>
          <p:cNvPr id="72" name="Rectangle 51">
            <a:extLst>
              <a:ext uri="{FF2B5EF4-FFF2-40B4-BE49-F238E27FC236}">
                <a16:creationId xmlns:a16="http://schemas.microsoft.com/office/drawing/2014/main" id="{35174CBE-3C8C-4936-BADC-26BFB4F07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8C2169-61B7-C54C-9C8D-8C7FE9841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Ecomonic</a:t>
            </a:r>
            <a:r>
              <a:rPr lang="en-US" dirty="0"/>
              <a:t> Trends: 21</a:t>
            </a:r>
            <a:r>
              <a:rPr lang="en-US" baseline="30000" dirty="0"/>
              <a:t>st</a:t>
            </a:r>
            <a:r>
              <a:rPr lang="en-US" dirty="0"/>
              <a:t> Century Needs?</a:t>
            </a:r>
          </a:p>
        </p:txBody>
      </p:sp>
      <p:pic>
        <p:nvPicPr>
          <p:cNvPr id="73" name="Picture 53">
            <a:extLst>
              <a:ext uri="{FF2B5EF4-FFF2-40B4-BE49-F238E27FC236}">
                <a16:creationId xmlns:a16="http://schemas.microsoft.com/office/drawing/2014/main" id="{74CBD692-4D03-4764-98E3-F9578385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74" name="Rectangle 55">
            <a:extLst>
              <a:ext uri="{FF2B5EF4-FFF2-40B4-BE49-F238E27FC236}">
                <a16:creationId xmlns:a16="http://schemas.microsoft.com/office/drawing/2014/main" id="{932BC668-4D51-4090-89E3-5613B832E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3A8FE9-360B-924F-B23D-6EA474C1BD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7481" y="2853340"/>
            <a:ext cx="9613861" cy="33950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The economic structure of the 19</a:t>
            </a:r>
            <a:r>
              <a:rPr lang="en-US" baseline="30000" dirty="0"/>
              <a:t>th</a:t>
            </a:r>
            <a:r>
              <a:rPr lang="en-US" dirty="0"/>
              <a:t> and 20</a:t>
            </a:r>
            <a:r>
              <a:rPr lang="en-US" baseline="30000" dirty="0"/>
              <a:t>th</a:t>
            </a:r>
            <a:r>
              <a:rPr lang="en-US" dirty="0"/>
              <a:t> centuries were based on agriculture and industry (Glenn, 2014).</a:t>
            </a:r>
          </a:p>
          <a:p>
            <a:r>
              <a:rPr lang="en-US" dirty="0"/>
              <a:t>“Humanity clearly has the ideas and resources to address its global challenges, but it has not yet shown the leadership, policies, and management on the scale necessary” (Glenn, p. 15). </a:t>
            </a:r>
          </a:p>
          <a:p>
            <a:r>
              <a:rPr lang="en-US" dirty="0"/>
              <a:t>How to adapt to the future of education?  How we can implement the changes necessary in terms of government policies, institutional (and teacher) readiness, and budgetary concerns?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2977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2" name="Rectangle 21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1AD8018-1111-854F-AD7B-947D1180DD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l="13574" r="22258" b="-1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2D819-C908-FE44-A249-2D81052B1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128" y="694122"/>
            <a:ext cx="4338245" cy="108093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dirty="0"/>
              <a:t>Demographics: The Impact of Baby Boomers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BC13B-5606-9F43-A297-608F94872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793" y="2113872"/>
            <a:ext cx="3956422" cy="359931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/>
              <a:t>From 1950-2011, the U.S. population doubled from 152.3 million to 308.7 million.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Baby Boomers are straining government resources, diverting money from public schools at a time when it’s needed most.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Students are leaning towards online education for the advances it provides.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Online students balance work, life, and education that couldn’t be done otherwise.</a:t>
            </a:r>
          </a:p>
        </p:txBody>
      </p:sp>
    </p:spTree>
    <p:extLst>
      <p:ext uri="{BB962C8B-B14F-4D97-AF65-F5344CB8AC3E}">
        <p14:creationId xmlns:p14="http://schemas.microsoft.com/office/powerpoint/2010/main" val="3872016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0094A25F-314E-6349-B604-07E13BD3E3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921" r="20420"/>
          <a:stretch/>
        </p:blipFill>
        <p:spPr>
          <a:xfrm>
            <a:off x="7547810" y="10"/>
            <a:ext cx="464101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96704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3BCB25-BE2D-1B49-A25E-83636EA13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n-US" dirty="0"/>
              <a:t>Historical Trend: Philosophy of Learning by John Dewey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28D6CF-4EA5-40A7-B92A-8ABECBAC0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6423211" cy="414012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 human mind is a clean slate  and knowledge comes from experiences.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Dewey’s ideas impacted education not only with the theory of a social setting for education but also his ideas that students learn uniquely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Educators must adapt to prepare youth for the ever-changing world by teaching future-relevant subjects and realizing that individuals learn differently and need individualized approaches to education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1534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0"/>
              </a:schemeClr>
            </a:gs>
            <a:gs pos="89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BCCD5-26BD-8D49-ACBF-E4A622825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387" y="542852"/>
            <a:ext cx="8025531" cy="1080937"/>
          </a:xfrm>
        </p:spPr>
        <p:txBody>
          <a:bodyPr/>
          <a:lstStyle/>
          <a:p>
            <a:r>
              <a:rPr lang="en-US" dirty="0"/>
              <a:t>Vision/Plan: Integrate Technology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B9B68-C955-FB4F-AFE6-A489775ED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363" y="2013022"/>
            <a:ext cx="4472327" cy="693135"/>
          </a:xfrm>
        </p:spPr>
        <p:txBody>
          <a:bodyPr/>
          <a:lstStyle/>
          <a:p>
            <a:r>
              <a:rPr lang="en-US" dirty="0"/>
              <a:t>Opportunities: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FF78A-251A-F24C-AC81-4A7DEA5EB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1335" y="2793111"/>
            <a:ext cx="4698355" cy="3471567"/>
          </a:xfrm>
        </p:spPr>
        <p:txBody>
          <a:bodyPr>
            <a:noAutofit/>
          </a:bodyPr>
          <a:lstStyle/>
          <a:p>
            <a:pPr lvl="0"/>
            <a:r>
              <a:rPr lang="en-US" sz="2200" dirty="0"/>
              <a:t>Independent, critical, creative thinking </a:t>
            </a:r>
          </a:p>
          <a:p>
            <a:pPr lvl="0"/>
            <a:r>
              <a:rPr lang="en-US" sz="2200" dirty="0"/>
              <a:t>Technology-fluent and adaptive to future innovations.</a:t>
            </a:r>
          </a:p>
          <a:p>
            <a:pPr lvl="0"/>
            <a:r>
              <a:rPr lang="en-US" sz="2200" dirty="0"/>
              <a:t>Core classes: more integrated.</a:t>
            </a:r>
          </a:p>
          <a:p>
            <a:pPr lvl="0"/>
            <a:r>
              <a:rPr lang="en-US" sz="2200" dirty="0"/>
              <a:t>Equal offerings with online and traditional campus classes.</a:t>
            </a:r>
          </a:p>
          <a:p>
            <a:pPr lvl="0"/>
            <a:r>
              <a:rPr lang="en-US" sz="2200" dirty="0"/>
              <a:t>Students: more confidant in meeting 21</a:t>
            </a:r>
            <a:r>
              <a:rPr lang="en-US" sz="2200" baseline="30000" dirty="0"/>
              <a:t>st</a:t>
            </a:r>
            <a:r>
              <a:rPr lang="en-US" sz="2200" dirty="0"/>
              <a:t> century needs.</a:t>
            </a:r>
          </a:p>
          <a:p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DE873C-3797-3D40-9C3D-42465E784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33168" y="2032096"/>
            <a:ext cx="4474028" cy="692076"/>
          </a:xfrm>
        </p:spPr>
        <p:txBody>
          <a:bodyPr/>
          <a:lstStyle/>
          <a:p>
            <a:r>
              <a:rPr lang="en-US" dirty="0"/>
              <a:t>Challenges: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9F6C76-F113-2F44-8616-FEB8D2CA4E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20152" y="2793111"/>
            <a:ext cx="4700059" cy="368772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sz="3600" dirty="0"/>
              <a:t>Up-front costs for new technology.</a:t>
            </a:r>
          </a:p>
          <a:p>
            <a:pPr lvl="0"/>
            <a:r>
              <a:rPr lang="en-US" sz="3600" dirty="0"/>
              <a:t>Preparing teachers to manage a successful student-led classroom.</a:t>
            </a:r>
          </a:p>
          <a:p>
            <a:pPr lvl="0"/>
            <a:r>
              <a:rPr lang="en-US" sz="3600" dirty="0"/>
              <a:t>Finding adequate academic sources on early stages of technology innovation.</a:t>
            </a:r>
          </a:p>
          <a:p>
            <a:pPr lvl="0"/>
            <a:r>
              <a:rPr lang="en-US" sz="3600" dirty="0"/>
              <a:t>Privacy &amp; Augmented Reality.</a:t>
            </a:r>
          </a:p>
          <a:p>
            <a:pPr lvl="0"/>
            <a:r>
              <a:rPr lang="en-US" sz="3600" dirty="0"/>
              <a:t>Avoiding an “achievement gap”: provide all students with the technology they need.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973DD3-CDA2-C948-B4AD-EF6243876EB6}"/>
              </a:ext>
            </a:extLst>
          </p:cNvPr>
          <p:cNvSpPr txBox="1"/>
          <p:nvPr/>
        </p:nvSpPr>
        <p:spPr>
          <a:xfrm>
            <a:off x="9106" y="1445173"/>
            <a:ext cx="1218289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“You think of technology as a tool.  We think of it as a foundation; it underlies everythi</a:t>
            </a:r>
            <a:r>
              <a:rPr lang="en-US" sz="2100" dirty="0">
                <a:solidFill>
                  <a:schemeClr val="bg1"/>
                </a:solidFill>
              </a:rPr>
              <a:t>ng</a:t>
            </a:r>
            <a:r>
              <a:rPr lang="en-US" sz="2100" dirty="0"/>
              <a:t> </a:t>
            </a:r>
            <a:r>
              <a:rPr lang="en-US" sz="2100" dirty="0">
                <a:solidFill>
                  <a:schemeClr val="bg1"/>
                </a:solidFill>
              </a:rPr>
              <a:t>we do.” </a:t>
            </a:r>
            <a:r>
              <a:rPr lang="en-US" sz="1000" dirty="0"/>
              <a:t>(Prensky, 2013, p. 22).</a:t>
            </a:r>
          </a:p>
        </p:txBody>
      </p:sp>
    </p:spTree>
    <p:extLst>
      <p:ext uri="{BB962C8B-B14F-4D97-AF65-F5344CB8AC3E}">
        <p14:creationId xmlns:p14="http://schemas.microsoft.com/office/powerpoint/2010/main" val="3135834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9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3" name="Picture 61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4" name="Picture 63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5" name="Rectangle 65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" name="Rectangle 67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87" name="Rectangle 69">
            <a:extLst>
              <a:ext uri="{FF2B5EF4-FFF2-40B4-BE49-F238E27FC236}">
                <a16:creationId xmlns:a16="http://schemas.microsoft.com/office/drawing/2014/main" id="{E4055289-E0C6-4BD3-83C1-D3C305932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12BE2C6-4FCA-CE41-B5E2-5187EB7F11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b="15414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88" name="Rectangle 71">
            <a:extLst>
              <a:ext uri="{FF2B5EF4-FFF2-40B4-BE49-F238E27FC236}">
                <a16:creationId xmlns:a16="http://schemas.microsoft.com/office/drawing/2014/main" id="{3D0E302E-D9CD-4301-A67C-2F0F43791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16667"/>
            <a:ext cx="10439400" cy="3793206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9" name="Picture 73">
            <a:extLst>
              <a:ext uri="{FF2B5EF4-FFF2-40B4-BE49-F238E27FC236}">
                <a16:creationId xmlns:a16="http://schemas.microsoft.com/office/drawing/2014/main" id="{CA457133-9802-4229-B919-FF91AE235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sp>
        <p:nvSpPr>
          <p:cNvPr id="90" name="Rectangle 75">
            <a:extLst>
              <a:ext uri="{FF2B5EF4-FFF2-40B4-BE49-F238E27FC236}">
                <a16:creationId xmlns:a16="http://schemas.microsoft.com/office/drawing/2014/main" id="{35174CBE-3C8C-4936-BADC-26BFB4F07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D0982-C049-4142-A592-40A820E6D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21" y="770151"/>
            <a:ext cx="9613861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Plan for Change</a:t>
            </a:r>
          </a:p>
        </p:txBody>
      </p:sp>
      <p:pic>
        <p:nvPicPr>
          <p:cNvPr id="91" name="Picture 77">
            <a:extLst>
              <a:ext uri="{FF2B5EF4-FFF2-40B4-BE49-F238E27FC236}">
                <a16:creationId xmlns:a16="http://schemas.microsoft.com/office/drawing/2014/main" id="{74CBD692-4D03-4764-98E3-F9578385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2" name="Rectangle 79">
            <a:extLst>
              <a:ext uri="{FF2B5EF4-FFF2-40B4-BE49-F238E27FC236}">
                <a16:creationId xmlns:a16="http://schemas.microsoft.com/office/drawing/2014/main" id="{932BC668-4D51-4090-89E3-5613B832E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706BC3-3928-4940-85AA-522B8CD57C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28619" y="2033453"/>
            <a:ext cx="3543300" cy="45573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What we can do </a:t>
            </a:r>
            <a:r>
              <a:rPr lang="en-US" sz="2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NOW</a:t>
            </a:r>
            <a:r>
              <a:rPr lang="en-US" sz="2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US" sz="2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BYOD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200" dirty="0"/>
              <a:t>Access several online content sources</a:t>
            </a:r>
          </a:p>
          <a:p>
            <a:r>
              <a:rPr lang="en-US" sz="2200" dirty="0"/>
              <a:t>Initiate student-led learning</a:t>
            </a:r>
          </a:p>
          <a:p>
            <a:r>
              <a:rPr lang="en-US" sz="2200" dirty="0"/>
              <a:t>Foster independent, critical-thinking skills</a:t>
            </a:r>
          </a:p>
          <a:p>
            <a:r>
              <a:rPr lang="en-US" sz="22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Encourage interactive learning w/ peers</a:t>
            </a:r>
          </a:p>
        </p:txBody>
      </p:sp>
      <p:sp>
        <p:nvSpPr>
          <p:cNvPr id="59" name="Content Placeholder 5">
            <a:extLst>
              <a:ext uri="{FF2B5EF4-FFF2-40B4-BE49-F238E27FC236}">
                <a16:creationId xmlns:a16="http://schemas.microsoft.com/office/drawing/2014/main" id="{DE038624-D7C2-4244-ABF2-021072FB851D}"/>
              </a:ext>
            </a:extLst>
          </p:cNvPr>
          <p:cNvSpPr txBox="1">
            <a:spLocks/>
          </p:cNvSpPr>
          <p:nvPr/>
        </p:nvSpPr>
        <p:spPr>
          <a:xfrm>
            <a:off x="7937876" y="2121426"/>
            <a:ext cx="4025505" cy="4736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Our </a:t>
            </a:r>
            <a:r>
              <a:rPr lang="en-US" sz="2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FUTURE</a:t>
            </a:r>
            <a:r>
              <a:rPr lang="en-US" sz="2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Augmented Reality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r>
              <a:rPr lang="en-US" sz="2200" dirty="0"/>
              <a:t>Immersive virtual education</a:t>
            </a:r>
          </a:p>
          <a:p>
            <a:r>
              <a:rPr lang="en-US" sz="2200" dirty="0"/>
              <a:t>Experience past, present, future as an active participant</a:t>
            </a:r>
          </a:p>
          <a:p>
            <a:r>
              <a:rPr lang="en-US" sz="2200" dirty="0"/>
              <a:t>Integrate all classes into one, unified learning experience</a:t>
            </a:r>
          </a:p>
          <a:p>
            <a:r>
              <a:rPr lang="en-US" sz="22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Encourage interactive learning WITH THE WORLD!</a:t>
            </a:r>
          </a:p>
        </p:txBody>
      </p:sp>
      <p:sp>
        <p:nvSpPr>
          <p:cNvPr id="61" name="Content Placeholder 5">
            <a:extLst>
              <a:ext uri="{FF2B5EF4-FFF2-40B4-BE49-F238E27FC236}">
                <a16:creationId xmlns:a16="http://schemas.microsoft.com/office/drawing/2014/main" id="{BABDE43D-5DDA-0140-A493-92646B44C215}"/>
              </a:ext>
            </a:extLst>
          </p:cNvPr>
          <p:cNvSpPr txBox="1">
            <a:spLocks/>
          </p:cNvSpPr>
          <p:nvPr/>
        </p:nvSpPr>
        <p:spPr>
          <a:xfrm>
            <a:off x="4063624" y="2113872"/>
            <a:ext cx="3727826" cy="4603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What we can do SOON: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Makerspaces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r>
              <a:rPr lang="en-US" sz="2200" dirty="0"/>
              <a:t>Provide innovative invention space</a:t>
            </a:r>
          </a:p>
          <a:p>
            <a:r>
              <a:rPr lang="en-US" sz="2200" dirty="0"/>
              <a:t>Student freedom to explore individual ideas</a:t>
            </a:r>
          </a:p>
          <a:p>
            <a:r>
              <a:rPr lang="en-US" sz="2200" dirty="0"/>
              <a:t>Offer trained specialists </a:t>
            </a:r>
          </a:p>
          <a:p>
            <a:r>
              <a:rPr lang="en-US" sz="22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Encourage inter-department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3871319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F059A320-8768-45B7-97A8-030AB958D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EA5FCD-FA8A-1A46-9955-3CF15DDAC5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110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6DABBE-4011-F842-A8C7-1F4B34B97BEE}"/>
              </a:ext>
            </a:extLst>
          </p:cNvPr>
          <p:cNvSpPr txBox="1"/>
          <p:nvPr/>
        </p:nvSpPr>
        <p:spPr>
          <a:xfrm>
            <a:off x="5867380" y="363915"/>
            <a:ext cx="6324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Encourage BYOD and device use in classrooms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200" dirty="0">
                <a:solidFill>
                  <a:schemeClr val="bg1"/>
                </a:solidFill>
              </a:rPr>
              <a:t>Equip Classrooms with Student Devices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200" dirty="0">
                <a:solidFill>
                  <a:schemeClr val="bg1"/>
                </a:solidFill>
              </a:rPr>
              <a:t>Earmark funds: provide devices over time rather all at once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rgbClr val="FFFF00"/>
                </a:solidFill>
              </a:rPr>
              <a:t>Teacher-training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200" dirty="0">
                <a:solidFill>
                  <a:schemeClr val="bg1"/>
                </a:solidFill>
              </a:rPr>
              <a:t>Workshop series: Form a Committee of Leaders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200" dirty="0">
                <a:solidFill>
                  <a:schemeClr val="bg1"/>
                </a:solidFill>
              </a:rPr>
              <a:t>Create opportunities for teachers to learn and experience blended classrooms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200" dirty="0">
                <a:solidFill>
                  <a:schemeClr val="bg1"/>
                </a:solidFill>
              </a:rPr>
              <a:t>Engage educators in peer-to-peer learning opportunities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200" dirty="0">
                <a:solidFill>
                  <a:schemeClr val="bg1"/>
                </a:solidFill>
              </a:rPr>
              <a:t>Encourage group discussions amongst educators on adapting teaching to meet the needs of the 21</a:t>
            </a:r>
            <a:r>
              <a:rPr lang="en-US" sz="2200" baseline="30000" dirty="0">
                <a:solidFill>
                  <a:schemeClr val="bg1"/>
                </a:solidFill>
              </a:rPr>
              <a:t>st</a:t>
            </a:r>
            <a:r>
              <a:rPr lang="en-US" sz="2200" dirty="0">
                <a:solidFill>
                  <a:schemeClr val="bg1"/>
                </a:solidFill>
              </a:rPr>
              <a:t> century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48768C-4C86-B143-9DFD-286EAE3EF273}"/>
              </a:ext>
            </a:extLst>
          </p:cNvPr>
          <p:cNvSpPr/>
          <p:nvPr/>
        </p:nvSpPr>
        <p:spPr>
          <a:xfrm>
            <a:off x="0" y="190500"/>
            <a:ext cx="5657850" cy="1123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C0A4A0-B041-DE49-835A-38A99BAA9BA9}"/>
              </a:ext>
            </a:extLst>
          </p:cNvPr>
          <p:cNvSpPr txBox="1"/>
          <p:nvPr/>
        </p:nvSpPr>
        <p:spPr>
          <a:xfrm>
            <a:off x="685790" y="337958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Call for Action!</a:t>
            </a:r>
          </a:p>
        </p:txBody>
      </p:sp>
    </p:spTree>
    <p:extLst>
      <p:ext uri="{BB962C8B-B14F-4D97-AF65-F5344CB8AC3E}">
        <p14:creationId xmlns:p14="http://schemas.microsoft.com/office/powerpoint/2010/main" val="1215755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5390F-836D-0248-8B62-6C2EBE7E7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002511"/>
            <a:ext cx="9613861" cy="474681"/>
          </a:xfrm>
        </p:spPr>
        <p:txBody>
          <a:bodyPr>
            <a:normAutofit fontScale="90000"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29FE3-7F0D-3B45-AD20-BE3B0DCF3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71700"/>
            <a:ext cx="9613861" cy="44511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/>
              <a:t>About Post University. (n.d.). Retrieved March 13, 2019.</a:t>
            </a:r>
          </a:p>
          <a:p>
            <a:pPr marL="0" indent="0">
              <a:buNone/>
            </a:pPr>
            <a:r>
              <a:rPr lang="en-US" sz="1600" dirty="0" err="1"/>
              <a:t>Berek</a:t>
            </a:r>
            <a:r>
              <a:rPr lang="en-US" sz="1600" dirty="0"/>
              <a:t>, D. (2018).  Bring Your Own Device (BYOD). </a:t>
            </a:r>
            <a:r>
              <a:rPr lang="en-US" sz="1600" i="1" dirty="0"/>
              <a:t>Research 	Starters Education</a:t>
            </a:r>
            <a:r>
              <a:rPr lang="en-US" sz="1600" dirty="0"/>
              <a:t>, 1-4.</a:t>
            </a:r>
          </a:p>
          <a:p>
            <a:pPr marL="0" indent="0">
              <a:buNone/>
            </a:pPr>
            <a:r>
              <a:rPr lang="en-US" sz="1600" dirty="0" err="1"/>
              <a:t>Broadbooks</a:t>
            </a:r>
            <a:r>
              <a:rPr lang="en-US" sz="1600" dirty="0"/>
              <a:t>, J. (2018). Call for Action: Cook prevailing wage requirement. </a:t>
            </a:r>
            <a:r>
              <a:rPr lang="en-US" sz="1600" i="1" dirty="0"/>
              <a:t>Illinois Realtors.  </a:t>
            </a:r>
            <a:r>
              <a:rPr lang="en-US" sz="1600" dirty="0"/>
              <a:t>Retrieved April 20, 2019.</a:t>
            </a:r>
          </a:p>
          <a:p>
            <a:pPr marL="0" indent="0">
              <a:buNone/>
            </a:pPr>
            <a:r>
              <a:rPr lang="en-US" sz="1600" dirty="0"/>
              <a:t>Dewey, J. (1916). </a:t>
            </a:r>
            <a:r>
              <a:rPr lang="en-US" sz="1600" i="1" dirty="0"/>
              <a:t>Democracy and Education: An Introduction to the Philosophy of Education</a:t>
            </a:r>
            <a:r>
              <a:rPr lang="en-US" sz="1600" dirty="0"/>
              <a:t>. New York: MacMillan.</a:t>
            </a:r>
          </a:p>
          <a:p>
            <a:pPr marL="0" indent="0">
              <a:buNone/>
            </a:pPr>
            <a:r>
              <a:rPr lang="en-US" sz="1600" dirty="0" err="1"/>
              <a:t>Dunaey</a:t>
            </a:r>
            <a:r>
              <a:rPr lang="en-US" sz="1600" dirty="0"/>
              <a:t>, M., </a:t>
            </a:r>
            <a:r>
              <a:rPr lang="en-US" sz="1600" dirty="0" err="1"/>
              <a:t>Milescu</a:t>
            </a:r>
            <a:r>
              <a:rPr lang="en-US" sz="1600" dirty="0"/>
              <a:t>, G., </a:t>
            </a:r>
            <a:r>
              <a:rPr lang="en-US" sz="1600" dirty="0" err="1"/>
              <a:t>Rughins</a:t>
            </a:r>
            <a:r>
              <a:rPr lang="en-US" sz="1600" dirty="0"/>
              <a:t>, R. &amp; </a:t>
            </a:r>
            <a:r>
              <a:rPr lang="en-US" sz="1600" dirty="0" err="1"/>
              <a:t>Posea</a:t>
            </a:r>
            <a:r>
              <a:rPr lang="en-US" sz="1600" dirty="0"/>
              <a:t>, V. (2015). </a:t>
            </a:r>
            <a:r>
              <a:rPr lang="en-US" sz="1600" dirty="0" err="1"/>
              <a:t>Expressio</a:t>
            </a:r>
            <a:r>
              <a:rPr lang="en-US" sz="1600" dirty="0"/>
              <a:t>: 	Automatic Feedback for MOOC Teachers Based on Affective 	Computing. </a:t>
            </a:r>
            <a:r>
              <a:rPr lang="en-US" sz="1600" i="1" dirty="0"/>
              <a:t>eLearning &amp; Software for Education</a:t>
            </a:r>
            <a:r>
              <a:rPr lang="en-US" sz="1600" dirty="0"/>
              <a:t>, (3), 43-48.</a:t>
            </a:r>
          </a:p>
          <a:p>
            <a:pPr marL="0" indent="0">
              <a:buNone/>
            </a:pPr>
            <a:r>
              <a:rPr lang="en-US" sz="1600" dirty="0"/>
              <a:t>George, Sajan. (2013).  The Future of Education: </a:t>
            </a:r>
            <a:r>
              <a:rPr lang="en-US" sz="1600" dirty="0" err="1"/>
              <a:t>Sajan</a:t>
            </a:r>
            <a:r>
              <a:rPr lang="en-US" sz="1600" dirty="0"/>
              <a:t> George at </a:t>
            </a:r>
            <a:r>
              <a:rPr lang="en-US" sz="1600" dirty="0" err="1"/>
              <a:t>TEDxUNC</a:t>
            </a:r>
            <a:r>
              <a:rPr lang="en-US" sz="1600" dirty="0"/>
              <a:t>. Retrieved March 20, 2019.</a:t>
            </a:r>
          </a:p>
          <a:p>
            <a:pPr marL="0" indent="0">
              <a:buNone/>
            </a:pPr>
            <a:r>
              <a:rPr lang="en-US" sz="1600" dirty="0"/>
              <a:t>Glenn, J. (September 2014). Our global situation and prospects for the future.  </a:t>
            </a:r>
            <a:r>
              <a:rPr lang="en-US" sz="1600" i="1" dirty="0"/>
              <a:t>The Futurist</a:t>
            </a:r>
            <a:r>
              <a:rPr lang="en-US" sz="1600" dirty="0"/>
              <a:t>, 48(5).</a:t>
            </a:r>
          </a:p>
          <a:p>
            <a:pPr marL="0" indent="0">
              <a:buNone/>
            </a:pPr>
            <a:r>
              <a:rPr lang="en-US" sz="1600" dirty="0"/>
              <a:t>Gupta, J. (2019). 5 Ways Businesses are using Virtual Reality right now.  </a:t>
            </a:r>
            <a:r>
              <a:rPr lang="en-US" sz="1600" i="1" dirty="0" err="1"/>
              <a:t>QuyTech</a:t>
            </a:r>
            <a:r>
              <a:rPr lang="en-US" sz="1600" i="1" dirty="0"/>
              <a:t>. </a:t>
            </a:r>
            <a:r>
              <a:rPr lang="en-US" sz="1600" dirty="0"/>
              <a:t>Retrieved April 20, 2019.</a:t>
            </a:r>
          </a:p>
          <a:p>
            <a:pPr marL="0" indent="0">
              <a:buNone/>
            </a:pPr>
            <a:r>
              <a:rPr lang="en-US" sz="1600" dirty="0"/>
              <a:t>Hong, D. (2017). Technology in </a:t>
            </a:r>
            <a:r>
              <a:rPr lang="en-US" sz="1600" dirty="0" err="1"/>
              <a:t>Eduation</a:t>
            </a:r>
            <a:r>
              <a:rPr lang="en-US" sz="1600" dirty="0"/>
              <a:t>: Changing the way kids learn.  </a:t>
            </a:r>
            <a:r>
              <a:rPr lang="en-US" sz="1600" i="1" dirty="0"/>
              <a:t>Lam Research.  </a:t>
            </a:r>
            <a:r>
              <a:rPr lang="en-US" sz="1600" dirty="0"/>
              <a:t>Retrieved April 20, 2019</a:t>
            </a:r>
          </a:p>
          <a:p>
            <a:pPr marL="0" indent="0">
              <a:buNone/>
            </a:pPr>
            <a:r>
              <a:rPr lang="en-US" sz="1600" dirty="0"/>
              <a:t>John Dewey and the Ideal of Democracy (2019). </a:t>
            </a:r>
            <a:r>
              <a:rPr lang="en-US" sz="1600" i="1" dirty="0"/>
              <a:t>Philosophy Talk.  </a:t>
            </a:r>
            <a:r>
              <a:rPr lang="en-US" sz="1600" dirty="0"/>
              <a:t>Retrieved April 20, 2019.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684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DD26-E2C1-244F-806C-037E1FC0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References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B87DB-A0E6-CD4D-BB66-3DA2808C2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Leer, R. &amp; Ivanov, S. (2013). Rethinking the future of learning: The possibilities and limitations of technology in E\Education in the 21</a:t>
            </a:r>
            <a:r>
              <a:rPr lang="en-US" baseline="30000" dirty="0"/>
              <a:t>st</a:t>
            </a:r>
            <a:r>
              <a:rPr lang="en-US" dirty="0"/>
              <a:t> Century. </a:t>
            </a:r>
            <a:r>
              <a:rPr lang="en-US" i="1" dirty="0"/>
              <a:t>International Journal of Organizational Innovation</a:t>
            </a:r>
            <a:r>
              <a:rPr lang="en-US" dirty="0"/>
              <a:t>, 5(4), 14-20.</a:t>
            </a:r>
          </a:p>
          <a:p>
            <a:pPr marL="0" indent="0">
              <a:buNone/>
            </a:pPr>
            <a:r>
              <a:rPr lang="en-US" dirty="0"/>
              <a:t>Michael, L. (2017). 7 Things baby boomers have ruined for millennials.  </a:t>
            </a:r>
            <a:r>
              <a:rPr lang="en-US" i="1" dirty="0"/>
              <a:t>City Journal. </a:t>
            </a:r>
            <a:r>
              <a:rPr lang="en-US" dirty="0"/>
              <a:t>Retrieved April 20, 2019.</a:t>
            </a:r>
          </a:p>
          <a:p>
            <a:pPr marL="0" indent="0">
              <a:buNone/>
            </a:pPr>
            <a:r>
              <a:rPr lang="en-US" dirty="0"/>
              <a:t>Mietzner, D., Reger, G. (2005).  Advantages and Disadvantages of Scenario Approaches for Strategic Foresight. </a:t>
            </a:r>
            <a:r>
              <a:rPr lang="en-US" i="1" dirty="0"/>
              <a:t>Int. J. Technology Intelligence and Planning</a:t>
            </a:r>
            <a:r>
              <a:rPr lang="en-US" dirty="0"/>
              <a:t>, 1(2) ,220-239.</a:t>
            </a:r>
          </a:p>
          <a:p>
            <a:pPr marL="0" indent="0">
              <a:buNone/>
            </a:pPr>
            <a:r>
              <a:rPr lang="en-US" dirty="0"/>
              <a:t>Millett, S. (2006).  Futuring and Visioning: Complimentary Approaches to Strategic Decision Making.  </a:t>
            </a:r>
            <a:r>
              <a:rPr lang="en-US" i="1" dirty="0"/>
              <a:t>Strategy and Leadership</a:t>
            </a:r>
            <a:r>
              <a:rPr lang="en-US" dirty="0"/>
              <a:t>, 34(3), 43-50.</a:t>
            </a:r>
          </a:p>
          <a:p>
            <a:pPr marL="0" indent="0">
              <a:buNone/>
            </a:pPr>
            <a:r>
              <a:rPr lang="en-US" dirty="0"/>
              <a:t>Post University Online Programs (2018). </a:t>
            </a:r>
            <a:r>
              <a:rPr lang="en-US" i="1" dirty="0"/>
              <a:t>U.S. News and World Report</a:t>
            </a:r>
            <a:r>
              <a:rPr lang="en-US" dirty="0"/>
              <a:t>.  Retrieved April 20, 2019.</a:t>
            </a:r>
          </a:p>
          <a:p>
            <a:pPr marL="0" indent="0">
              <a:buNone/>
            </a:pPr>
            <a:r>
              <a:rPr lang="en-US" dirty="0"/>
              <a:t>Roche: generations + works. (n.d.).  </a:t>
            </a:r>
            <a:r>
              <a:rPr lang="en-US" dirty="0" err="1"/>
              <a:t>Condencity</a:t>
            </a:r>
            <a:r>
              <a:rPr lang="en-US" dirty="0"/>
              <a:t> </a:t>
            </a:r>
            <a:r>
              <a:rPr lang="en-US" dirty="0" err="1"/>
              <a:t>Blogspot</a:t>
            </a:r>
            <a:r>
              <a:rPr lang="en-US" dirty="0"/>
              <a:t>.  Retrieved April 20, 2019.</a:t>
            </a:r>
          </a:p>
          <a:p>
            <a:pPr marL="0" indent="0">
              <a:buNone/>
            </a:pPr>
            <a:r>
              <a:rPr lang="en-US" dirty="0"/>
              <a:t>Shrestha, L.B. &amp; Heisler, E.J. (2011).  The changing demographic profile of the United States.  Washington D.C.: Congressional Research Service </a:t>
            </a:r>
          </a:p>
          <a:p>
            <a:pPr marL="0" indent="0">
              <a:buNone/>
            </a:pPr>
            <a:r>
              <a:rPr lang="en-US" dirty="0"/>
              <a:t>Sobrero, P. (2004).  The Steps for Futuring. Journal of Extension, 42(3), 12-16.</a:t>
            </a:r>
          </a:p>
          <a:p>
            <a:pPr marL="0" indent="0">
              <a:buNone/>
            </a:pPr>
            <a:r>
              <a:rPr lang="en-US" dirty="0"/>
              <a:t>Toomey, E. (2018). Distraction or Encourages Interaction? Technology in the Classroom. NAEYE the Newspaper. Retrieved April 20, 2019.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04665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</Words>
  <Application>Microsoft Macintosh PowerPoint</Application>
  <PresentationFormat>Widescreen</PresentationFormat>
  <Paragraphs>139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</vt:lpstr>
      <vt:lpstr>Berlin</vt:lpstr>
      <vt:lpstr>Future Vision of Education at Post University</vt:lpstr>
      <vt:lpstr>History: Past &amp; Present @ Post University</vt:lpstr>
      <vt:lpstr>Technology @ Post University  </vt:lpstr>
      <vt:lpstr>Futuring Techniques: Pros and Cons</vt:lpstr>
      <vt:lpstr>PowerPoint Presentation</vt:lpstr>
      <vt:lpstr>Technology Trends: Future of Education</vt:lpstr>
      <vt:lpstr>Ecomonic Trends: 21st Century Needs?</vt:lpstr>
      <vt:lpstr>Demographics: The Impact of Baby Boomers</vt:lpstr>
      <vt:lpstr>Historical Trend: Philosophy of Learning by John Dewey</vt:lpstr>
      <vt:lpstr>Vision/Plan: Integrate Technology</vt:lpstr>
      <vt:lpstr>Plan for Change</vt:lpstr>
      <vt:lpstr>PowerPoint Presentation</vt:lpstr>
      <vt:lpstr>References</vt:lpstr>
      <vt:lpstr>References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Vision of Education at Post University</dc:title>
  <dc:creator>tracy.collamore@students.post.edu</dc:creator>
  <cp:lastModifiedBy>tracy.collamore@students.post.edu</cp:lastModifiedBy>
  <cp:revision>1</cp:revision>
  <dcterms:created xsi:type="dcterms:W3CDTF">2019-04-21T12:39:55Z</dcterms:created>
  <dcterms:modified xsi:type="dcterms:W3CDTF">2019-04-21T12:40:25Z</dcterms:modified>
</cp:coreProperties>
</file>